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ink/ink1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ink/ink2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ink/ink3.xml" ContentType="application/inkml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ink/ink4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ink/ink5.xml" ContentType="application/inkml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ink/ink6.xml" ContentType="application/inkml+xml"/>
  <Override PartName="/ppt/tags/tag33.xml" ContentType="application/vnd.openxmlformats-officedocument.presentationml.tags+xml"/>
  <Override PartName="/ppt/notesSlides/notesSlide22.xml" ContentType="application/vnd.openxmlformats-officedocument.presentationml.notesSlide+xml"/>
  <Override PartName="/ppt/ink/ink7.xml" ContentType="application/inkml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ink/ink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9.xml" ContentType="application/inkml+xml"/>
  <Override PartName="/ppt/notesSlides/notesSlide29.xml" ContentType="application/vnd.openxmlformats-officedocument.presentationml.notesSlide+xml"/>
  <Override PartName="/ppt/ink/ink1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35"/>
  </p:notesMasterIdLst>
  <p:handoutMasterIdLst>
    <p:handoutMasterId r:id="rId36"/>
  </p:handoutMasterIdLst>
  <p:sldIdLst>
    <p:sldId id="265" r:id="rId3"/>
    <p:sldId id="759" r:id="rId4"/>
    <p:sldId id="784" r:id="rId5"/>
    <p:sldId id="785" r:id="rId6"/>
    <p:sldId id="786" r:id="rId7"/>
    <p:sldId id="788" r:id="rId8"/>
    <p:sldId id="787" r:id="rId9"/>
    <p:sldId id="795" r:id="rId10"/>
    <p:sldId id="782" r:id="rId11"/>
    <p:sldId id="793" r:id="rId12"/>
    <p:sldId id="533" r:id="rId13"/>
    <p:sldId id="534" r:id="rId14"/>
    <p:sldId id="476" r:id="rId15"/>
    <p:sldId id="789" r:id="rId16"/>
    <p:sldId id="796" r:id="rId17"/>
    <p:sldId id="495" r:id="rId18"/>
    <p:sldId id="509" r:id="rId19"/>
    <p:sldId id="797" r:id="rId20"/>
    <p:sldId id="521" r:id="rId21"/>
    <p:sldId id="522" r:id="rId22"/>
    <p:sldId id="545" r:id="rId23"/>
    <p:sldId id="615" r:id="rId24"/>
    <p:sldId id="616" r:id="rId25"/>
    <p:sldId id="618" r:id="rId26"/>
    <p:sldId id="523" r:id="rId27"/>
    <p:sldId id="444" r:id="rId28"/>
    <p:sldId id="798" r:id="rId29"/>
    <p:sldId id="514" r:id="rId30"/>
    <p:sldId id="508" r:id="rId31"/>
    <p:sldId id="604" r:id="rId32"/>
    <p:sldId id="513" r:id="rId33"/>
    <p:sldId id="512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A"/>
    <a:srgbClr val="AE2868"/>
    <a:srgbClr val="00FF00"/>
    <a:srgbClr val="404040"/>
    <a:srgbClr val="505050"/>
    <a:srgbClr val="004C97"/>
    <a:srgbClr val="A7A8AA"/>
    <a:srgbClr val="003087"/>
    <a:srgbClr val="0F2D6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4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5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80DBBE75-B897-4C2D-851E-711B34683BA3}" type="datetimeFigureOut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CABB725D-266A-4787-B290-EA1B21029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761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6-05T14:43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16060 3956 164 0,'-3'0'63'16,"0"0"-34"-16,0 0-27 0,3 0 12 0,0 0-7 15,3-3-2-15,0 0-2 16,0 1 0-16,0-1-2 15,0 0-1-15,-3 1 3 16,0 2-2-16,0 0-1 0,0 0-6 16,0 0-4-16,0-3-36 15,0 0-48 1,0-2 16-16</inkml:trace>
  <inkml:trace contextRef="#ctx0" brushRef="#br0" timeOffset="9829.03">19701 3545 80 0,'3'-2'33'0,"0"2"-18"0,3-3-33 0,0 0-2 0,0 1-11 16,2-3-1-16</inkml:trace>
  <inkml:trace contextRef="#ctx0" brushRef="#br0" timeOffset="14408.37">22040 5353 332 0,'-18'29'123'0,"18"-24"-66"0,-3 6-69 16,3-11 20-16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16:32.4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7152 10565 480 0,'29'2'-38'0,"-11"-4"-5"16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8T16:39:01.6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12337 9070 212 0,'-27'-11'79'0,"12"6"-61"0,-6-3-5 15,12 3-7-15,-3 0-22 16,-2-3-6-16,-4-3-44 16,0 0-18-16</inkml:trace>
  <inkml:trace contextRef="#ctx0" brushRef="#br0" timeOffset="133716.64">3380 11583 64 0,'-3'-13'27'0,"15"5"-21"0,-12-5 73 0,3 8 32 16,3-6-59-16,-6-2-25 16,0-6-43-16,-6-2-14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6-05T14:43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16060 3956 164 0,'-3'0'63'16,"0"0"-34"-16,0 0-27 0,3 0 12 0,0 0-7 15,3-3-2-15,0 0-2 16,0 1 0-16,0-1-2 15,0 0-1-15,-3 1 3 16,0 2-2-16,0 0-1 0,0 0-6 16,0 0-4-16,0-3-36 15,0 0-48 1,0-2 16-16</inkml:trace>
  <inkml:trace contextRef="#ctx0" brushRef="#br0" timeOffset="9829.03">19701 3545 80 0,'3'-2'33'0,"0"2"-18"0,3-3-33 0,0 0-2 0,0 1-11 16,2-3-1-16</inkml:trace>
  <inkml:trace contextRef="#ctx0" brushRef="#br0" timeOffset="14408.37">22040 5353 332 0,'-18'29'123'0,"18"-24"-66"0,-3 6-69 16,3-11 20-16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27:06.3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14480 8469 406 0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1:06.4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4068 4344 236 0,'-6'14'90'0,"6"-6"-70"0,-3-16-25 16,0-11-17-16</inkml:trace>
  <inkml:trace contextRef="#ctx0" brushRef="#br0" timeOffset="74675.64">12331 10062 52 0,'110'87'19'0,"-51"-44"-15"0</inkml:trace>
  <inkml:trace contextRef="#ctx0" brushRef="#br0" timeOffset="82201.42">19174 7467 72 0,'-89'-3'27'0,"53"-10"-21"0</inkml:trace>
  <inkml:trace contextRef="#ctx0" brushRef="#br0" timeOffset="82512.6">17144 7146 168 0,'-57'16'63'0,"36"-5"-49"0,-11-1-15 15,11-2-8-15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5:25.5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21076 7213 108 0,'-24'-16'41'0,"12"8"-32"0</inkml:trace>
  <inkml:trace contextRef="#ctx0" brushRef="#br0" timeOffset="5379.76">12834 9345 352 0,'-15'11'132'0,"15"-6"-103"0,-6 6-12 16,6-6-12-16,-3 3-14 15,0-3-1-15,-3 3-26 16,-6 3-11-16</inkml:trace>
  <inkml:trace contextRef="#ctx0" brushRef="#br0" timeOffset="104532.93">20073 7083 172 0,'-9'-8'66'0,"9"8"-52"0,0-8 3 0,3 5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6:50.2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20885 8713 116 0,'15'53'46'0,"-6"-32"-35"0,0 0-26 16,-6-10-13-16</inkml:trace>
  <inkml:trace contextRef="#ctx0" brushRef="#br0" timeOffset="89.76">20766 8924 204 0,'-18'-2'77'0,"13"-1"-60"0,-4-2-27 0,6 5-14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42:09.5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1240 12425 88 0,'0'-3'35'0,"0"3"-27"0,0-2 13 16,0 2 7-16,0 0-18 15,0-3-7-15,0 0-34 0,0 3-13 16</inkml:trace>
  <inkml:trace contextRef="#ctx0" brushRef="#br0" timeOffset="80347.77">23526 11163 378 0</inkml:trace>
  <inkml:trace contextRef="#ctx0" brushRef="#br0" timeOffset="150943.94">21332 12578 284 0,'-9'-2'107'0,"0"-1"-83"0,-15-5 13 0,12 5-1 15,-6-2-17-15,-2-3-5 16,-1-5-18-16,-3-3-7 16,-6-5 5-16,-14-3-26 0,-7 0-8 15</inkml:trace>
  <inkml:trace contextRef="#ctx0" brushRef="#br0" timeOffset="151887.18">20906 15235 292 0,'63'31'110'0,"-28"-9"-86"0,4 1-4 16,-21-12-9-16,3 2-9 15,9-2-2-15,5-3-8 16,13-14-5-16,3-9 7 16,-1-9-11-16,-2-3-1 0</inkml:trace>
  <inkml:trace contextRef="#ctx0" brushRef="#br0" timeOffset="152052.73">22112 14994 452 0,'9'0'167'0,"12"-8"-129"0,8-21-12 0,-14 0-13 15,0-21-40-15,0-1-11 16,-6-10-58-16,-9-5-26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15:02.5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1487 12412 28 0,'-12'0'13'0,"3"-6"-10"0</inkml:trace>
  <inkml:trace contextRef="#ctx0" brushRef="#br0" timeOffset="43879.32">16718 11520 276 0,'-27'18'104'0,"33"-15"-81"0,9 0 38 0,-6-1 13 16,0-2-52-16,3 0-22 15,-3 0-50-15,-3 0-19 16</inkml:trace>
  <inkml:trace contextRef="#ctx0" brushRef="#br0" timeOffset="44015.51">16745 11827 332 0,'-30'42'126'0,"27"-31"-98"0,0-1 10 0,3-4-1 16,3-1-12-16,0 0 0 0,0-2-43 15,-3-3-19-15,3-3 18 16,-3 3-71-16,3 0-26 0</inkml:trace>
  <inkml:trace contextRef="#ctx0" brushRef="#br0" timeOffset="44362.58">17233 12721 404 0,'18'13'151'0,"3"-15"-118"0,15-17-13 15,-19 3-15-15,-5-5-63 16,-9 0-24-16</inkml:trace>
  <inkml:trace contextRef="#ctx0" brushRef="#br0" timeOffset="46463.31">22784 11710 444 0,'-3'3'165'0,"6"-6"-129"0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4050BF1F-29FD-4232-8E96-B3FD1DCB3ADE}" type="datetimeFigureOut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60BFB643-3B51-4A23-96A6-8ED93A064C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476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089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111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97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8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610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09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718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28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771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644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80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6371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900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24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225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169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884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682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410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755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436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8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3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715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4">
            <a:extLst>
              <a:ext uri="{FF2B5EF4-FFF2-40B4-BE49-F238E27FC236}">
                <a16:creationId xmlns:a16="http://schemas.microsoft.com/office/drawing/2014/main" id="{94D366A9-5676-484E-86F1-628BB58E2E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A2F6453-7422-453B-BCC0-535F698309D7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39939" name="Text Box 1">
            <a:extLst>
              <a:ext uri="{FF2B5EF4-FFF2-40B4-BE49-F238E27FC236}">
                <a16:creationId xmlns:a16="http://schemas.microsoft.com/office/drawing/2014/main" id="{FCD77EFC-97A4-473B-8D7F-9D06C3028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7F0F0636-73EB-4EAB-A96A-45339E8AD174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0" name="Text Box 2">
            <a:extLst>
              <a:ext uri="{FF2B5EF4-FFF2-40B4-BE49-F238E27FC236}">
                <a16:creationId xmlns:a16="http://schemas.microsoft.com/office/drawing/2014/main" id="{24BAB148-293C-4B75-ABD1-456A2B2DF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AEA99759-B7D1-4B00-90A6-A74E6768A6DA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1" name="Text Box 3">
            <a:extLst>
              <a:ext uri="{FF2B5EF4-FFF2-40B4-BE49-F238E27FC236}">
                <a16:creationId xmlns:a16="http://schemas.microsoft.com/office/drawing/2014/main" id="{2EA6133B-FE98-4A8E-A3E4-8A3F46669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43DC4BD6-E89E-49FB-B158-C28EF99390AE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2" name="Text Box 4">
            <a:extLst>
              <a:ext uri="{FF2B5EF4-FFF2-40B4-BE49-F238E27FC236}">
                <a16:creationId xmlns:a16="http://schemas.microsoft.com/office/drawing/2014/main" id="{4F642DFF-81BC-452B-AA20-3890F7BE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D542CE09-AC33-420A-8E0F-E71055C404F6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3" name="Text Box 5">
            <a:extLst>
              <a:ext uri="{FF2B5EF4-FFF2-40B4-BE49-F238E27FC236}">
                <a16:creationId xmlns:a16="http://schemas.microsoft.com/office/drawing/2014/main" id="{C81FDB01-112A-41AA-AC9B-E55303A7C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7A04F5DC-4A03-40C7-8CAE-1C0558310A19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4" name="Rectangle 6">
            <a:extLst>
              <a:ext uri="{FF2B5EF4-FFF2-40B4-BE49-F238E27FC236}">
                <a16:creationId xmlns:a16="http://schemas.microsoft.com/office/drawing/2014/main" id="{C89D9DA9-21CF-440B-97B1-6348470AA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5" name="Text Box 7">
            <a:extLst>
              <a:ext uri="{FF2B5EF4-FFF2-40B4-BE49-F238E27FC236}">
                <a16:creationId xmlns:a16="http://schemas.microsoft.com/office/drawing/2014/main" id="{9A13762F-8E62-4276-955D-72A5CA7C2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42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322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4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47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44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6877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076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Slide_0605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FermiLogo_RGB_NAL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149350"/>
            <a:ext cx="32670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rgbClr val="004C97"/>
                </a:solidFill>
                <a:latin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07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70916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0916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2866E9CA-C242-476E-AC96-726DAD61F4C9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2C85A5DC-9CCB-48FE-8FD9-B52B9FD574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55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0013" y="6515100"/>
            <a:ext cx="1076325" cy="241300"/>
          </a:xfrm>
        </p:spPr>
        <p:txBody>
          <a:bodyPr/>
          <a:lstStyle>
            <a:lvl1pPr>
              <a:defRPr sz="1200"/>
            </a:lvl1pPr>
          </a:lstStyle>
          <a:p>
            <a:fld id="{50889BEA-2B91-403F-ADA4-053DEE04721E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2E9C158-AEF1-41A2-A6CE-6F0BAB305E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22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5196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4765101"/>
            <a:ext cx="426085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1043694"/>
            <a:ext cx="4251324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1043694"/>
            <a:ext cx="4260851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 sz="1200"/>
            </a:lvl1pPr>
          </a:lstStyle>
          <a:p>
            <a:fld id="{6A3537A3-8C6B-43C4-A25C-FC2CE8D9D9BB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sz="1200"/>
            </a:lvl1pPr>
          </a:lstStyle>
          <a:p>
            <a:fld id="{47C05DF5-FB48-4D3F-AF82-EC74A689CA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9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z="1200"/>
            </a:lvl1pPr>
          </a:lstStyle>
          <a:p>
            <a:fld id="{2B1CF01D-1604-4C8E-BF6F-5634B5B9B0FA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/>
            </a:lvl1pPr>
          </a:lstStyle>
          <a:p>
            <a:fld id="{071AFBCB-9629-4487-8658-FCC7F72DA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79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4073" y="1043694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E62D87C-608A-49B4-979E-2C9EC8FFFA3E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77094B4-CDBE-4107-9E6E-D38410A9E4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33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Wednesday, October 23, 2013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44C4D-BEB7-4624-8D2A-34E58A073E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1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61950"/>
            <a:ext cx="8675688" cy="5668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EAD63FCB-C847-421A-A82C-644CA8D55BDB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71519E6-F709-4990-B973-B339820CA7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52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361950"/>
            <a:ext cx="8700851" cy="4369742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A0E092C4-48F6-48C5-B2B3-815670E99CE7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C2BC038B-CA57-479E-BFA9-9E819877A5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38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DD380D08-F2CA-47D3-B2B9-BCFDF76A6561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5585131-D98E-4CC9-8879-1D32CC470D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77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459538" y="6515100"/>
            <a:ext cx="107632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D594D8DC-1801-43BE-B437-DF92E32BA858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6450" y="6515100"/>
            <a:ext cx="5373688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515100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6827BE81-7C2D-481B-BBCE-23778685B2B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29" name="Picture 2" descr="HeaderFooter_006031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7" r:id="rId6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95959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450013" y="6515100"/>
            <a:ext cx="10763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F478486A-2EA2-4759-824C-EE1AD3861CE4}" type="datetime1">
              <a:rPr lang="en-US" altLang="en-US"/>
              <a:pPr/>
              <a:t>2/8/2022</a:t>
            </a:fld>
            <a:endParaRPr lang="en-US" altLang="en-US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806450" y="6515100"/>
            <a:ext cx="53736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319E6341-E9E7-4128-9402-327DA86815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173" name="Picture 1" descr="Footer_0603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.xml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6.xml"/><Relationship Id="rId10" Type="http://schemas.openxmlformats.org/officeDocument/2006/relationships/customXml" Target="../ink/ink1.xml"/><Relationship Id="rId4" Type="http://schemas.openxmlformats.org/officeDocument/2006/relationships/tags" Target="../tags/tag14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9.xml"/><Relationship Id="rId7" Type="http://schemas.openxmlformats.org/officeDocument/2006/relationships/image" Target="../media/image2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6.xml"/><Relationship Id="rId11" Type="http://schemas.openxmlformats.org/officeDocument/2006/relationships/customXml" Target="../ink/ink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image" Target="../media/image24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25.xml"/><Relationship Id="rId15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customXml" Target="../ink/ink3.xml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8.xml"/><Relationship Id="rId7" Type="http://schemas.openxmlformats.org/officeDocument/2006/relationships/image" Target="../media/image3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70.png"/><Relationship Id="rId4" Type="http://schemas.openxmlformats.org/officeDocument/2006/relationships/slideLayout" Target="../slideLayouts/slideLayout6.xml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1.xml"/><Relationship Id="rId7" Type="http://schemas.openxmlformats.org/officeDocument/2006/relationships/image" Target="../media/image3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11" Type="http://schemas.openxmlformats.org/officeDocument/2006/relationships/image" Target="../media/image220.png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5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6" Type="http://schemas.openxmlformats.org/officeDocument/2006/relationships/customXml" Target="../ink/ink6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6" Type="http://schemas.openxmlformats.org/officeDocument/2006/relationships/customXml" Target="../ink/ink7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45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4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43.png"/><Relationship Id="rId5" Type="http://schemas.openxmlformats.org/officeDocument/2006/relationships/tags" Target="../tags/tag38.xml"/><Relationship Id="rId10" Type="http://schemas.openxmlformats.org/officeDocument/2006/relationships/image" Target="../media/image42.png"/><Relationship Id="rId4" Type="http://schemas.openxmlformats.org/officeDocument/2006/relationships/tags" Target="../tags/tag37.xml"/><Relationship Id="rId9" Type="http://schemas.openxmlformats.org/officeDocument/2006/relationships/image" Target="../media/image40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2.xml"/><Relationship Id="rId7" Type="http://schemas.openxmlformats.org/officeDocument/2006/relationships/image" Target="../media/image4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360.png"/><Relationship Id="rId4" Type="http://schemas.openxmlformats.org/officeDocument/2006/relationships/slideLayout" Target="../slideLayouts/slideLayout6.xml"/><Relationship Id="rId9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806450" y="3559175"/>
            <a:ext cx="7526338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Lecture 3:</a:t>
            </a:r>
            <a:b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</a:br>
            <a: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Numerical Integrators, </a:t>
            </a:r>
            <a:r>
              <a:rPr lang="en-US" altLang="en-US" sz="2800" b="0" dirty="0" err="1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Symplecticity</a:t>
            </a:r>
            <a: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, Maps</a:t>
            </a:r>
            <a:endParaRPr lang="en-US" altLang="en-US" sz="2800" dirty="0">
              <a:solidFill>
                <a:schemeClr val="accent6"/>
              </a:solidFill>
              <a:latin typeface="Helvetica" panose="020B0604020202020204" pitchFamily="34" charset="0"/>
              <a:ea typeface="Geneva" pitchFamily="121" charset="-128"/>
            </a:endParaRP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806449" y="4841875"/>
            <a:ext cx="8018985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>
                <a:latin typeface="Helvetica" panose="020B0604020202020204" pitchFamily="34" charset="0"/>
                <a:ea typeface="Geneva" pitchFamily="121" charset="-128"/>
              </a:rPr>
              <a:t>J. Eldred</a:t>
            </a:r>
            <a:endParaRPr lang="en-US" altLang="en-US" dirty="0">
              <a:latin typeface="Helvetica" panose="020B0604020202020204" pitchFamily="34" charset="0"/>
              <a:ea typeface="Geneva" pitchFamily="121" charset="-128"/>
            </a:endParaRPr>
          </a:p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February 7-18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Particles and Chaos</a:t>
            </a:r>
          </a:p>
        </p:txBody>
      </p:sp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2FE03F02-5D58-42B5-BE7A-8C12B59F7256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When do a particle have a chaotic trajectory?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1. highly aperiodic motion i.e. not guaranteed to return to itself.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2. nearby trajectories are highly divergent and unpredictably distinct.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Chaos does not necessarily mean a trajectory is unstable, chaotic motion can exist within a bounded region.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That means there is some stable periodic motion outside this region.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Frequency Map Analysis plots make use of an indicator called “diffusion”: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Take an FFT of the first half and second half, how much has the peak 	tune-changed? A discrepancy indicates chaos, from a resonance.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SALI/GALI method track chaos by looking at whether N nearby points retain their orientation with respect to each other.</a:t>
            </a:r>
          </a:p>
          <a:p>
            <a:pPr marL="0" indent="0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0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Frequency Map Analysis (FMA)</a:t>
            </a:r>
          </a:p>
        </p:txBody>
      </p:sp>
      <p:sp>
        <p:nvSpPr>
          <p:cNvPr id="4" name="Content Placeholder 29">
            <a:extLst>
              <a:ext uri="{FF2B5EF4-FFF2-40B4-BE49-F238E27FC236}">
                <a16:creationId xmlns:a16="http://schemas.microsoft.com/office/drawing/2014/main" id="{0FF17F83-3DCF-4953-948C-8D2C4B82687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2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particle trajectory looks bounded and stable, in the short term, but is there a way to know if remain stable?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particle with a stable frequency of oscillation is likely to remain stable, a particle with changing frequency - called </a:t>
            </a:r>
            <a:r>
              <a:rPr lang="en-US" altLang="en-US" sz="2200" b="1" dirty="0">
                <a:solidFill>
                  <a:schemeClr val="accent6"/>
                </a:solidFill>
              </a:rPr>
              <a:t>diffusion </a:t>
            </a:r>
            <a:r>
              <a:rPr lang="en-US" altLang="en-US" sz="2200" dirty="0">
                <a:solidFill>
                  <a:schemeClr val="accent6"/>
                </a:solidFill>
              </a:rPr>
              <a:t>– is a sign of particle resonances and instability.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Originally from Astronomy - imagine a planet wobbling out of orbit.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92F79D48-DFA9-4065-BFB5-07DA744B229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June 2018 USPAS at MSU</a:t>
            </a:r>
            <a:endParaRPr lang="en-US" sz="1200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1992A3F5-227C-4E24-9AB1-49098E7D7DB9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BC63D3E2-3D41-4DC8-A648-BCFF13273B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1AF09-CFC1-4ECE-932C-ED33D340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7" y="3038342"/>
            <a:ext cx="8839265" cy="24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8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FMA Algorithm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353E7F7-FBCF-4F06-8C7B-EB6CDB82087B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June 2018 USPAS at MSU</a:t>
            </a:r>
            <a:endParaRPr lang="en-US" sz="1200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DDA85FF-0810-449F-8426-9A4FBA967718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2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Divide the space into a grid of initial phase-space coordinates x, y, x’, y’, s, </a:t>
            </a:r>
            <a:r>
              <a:rPr lang="el-GR" altLang="en-US" sz="2200" dirty="0">
                <a:solidFill>
                  <a:schemeClr val="accent6"/>
                </a:solidFill>
              </a:rPr>
              <a:t>δ</a:t>
            </a:r>
            <a:r>
              <a:rPr lang="en-US" altLang="en-US" sz="2200" dirty="0">
                <a:solidFill>
                  <a:schemeClr val="accent6"/>
                </a:solidFill>
              </a:rPr>
              <a:t>. Typically, a 2D grid varying x and y, but leaving the initial x’=0, y’=0, s=0, </a:t>
            </a:r>
            <a:r>
              <a:rPr lang="el-GR" altLang="en-US" sz="2200" dirty="0">
                <a:solidFill>
                  <a:schemeClr val="accent6"/>
                </a:solidFill>
              </a:rPr>
              <a:t>δ</a:t>
            </a:r>
            <a:r>
              <a:rPr lang="en-US" altLang="en-US" sz="2200" dirty="0">
                <a:solidFill>
                  <a:schemeClr val="accent6"/>
                </a:solidFill>
              </a:rPr>
              <a:t>=0 fixed. 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For each initial point, calculate the peak horizontal and vertical oscillation frequencies for the first N turns (typically 1000 turns) and then calculate the frequencies again for the next N turns.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 Calculate the diffusion coefficient, the log frequency difference: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Color a map of initial x, y coordinates and averaged </a:t>
            </a:r>
            <a:r>
              <a:rPr lang="el-GR" altLang="en-US" sz="2200" dirty="0">
                <a:solidFill>
                  <a:schemeClr val="accent6"/>
                </a:solidFill>
              </a:rPr>
              <a:t>ν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x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l-GR" altLang="en-US" sz="2200" dirty="0">
                <a:solidFill>
                  <a:schemeClr val="accent6"/>
                </a:solidFill>
              </a:rPr>
              <a:t>ν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y</a:t>
            </a:r>
            <a:r>
              <a:rPr lang="en-US" altLang="en-US" sz="2200" dirty="0">
                <a:solidFill>
                  <a:schemeClr val="accent6"/>
                </a:solidFill>
              </a:rPr>
              <a:t> 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654412-E058-48EB-AB1C-FFDA2E5324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72725" y="4000764"/>
            <a:ext cx="5132023" cy="7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0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FMA Example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BCAFC8-F27E-4E48-9C62-CCFBEF2BE7B0}"/>
              </a:ext>
            </a:extLst>
          </p:cNvPr>
          <p:cNvGrpSpPr/>
          <p:nvPr/>
        </p:nvGrpSpPr>
        <p:grpSpPr>
          <a:xfrm>
            <a:off x="446693" y="851312"/>
            <a:ext cx="6937046" cy="5263372"/>
            <a:chOff x="1040526" y="851312"/>
            <a:chExt cx="6937046" cy="526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2EC6D8-F2F3-4400-9237-BA2E97B3C527}"/>
                </a:ext>
              </a:extLst>
            </p:cNvPr>
            <p:cNvGrpSpPr/>
            <p:nvPr/>
          </p:nvGrpSpPr>
          <p:grpSpPr>
            <a:xfrm>
              <a:off x="1040526" y="1242262"/>
              <a:ext cx="6847318" cy="4872422"/>
              <a:chOff x="1048634" y="1255988"/>
              <a:chExt cx="6970430" cy="4936516"/>
            </a:xfrm>
          </p:grpSpPr>
          <p:sp>
            <p:nvSpPr>
              <p:cNvPr id="14340" name="Freeform 3"/>
              <p:cNvSpPr>
                <a:spLocks noChangeArrowheads="1"/>
              </p:cNvSpPr>
              <p:nvPr/>
            </p:nvSpPr>
            <p:spPr bwMode="auto">
              <a:xfrm>
                <a:off x="6869113" y="5257800"/>
                <a:ext cx="346075" cy="895350"/>
              </a:xfrm>
              <a:custGeom>
                <a:avLst/>
                <a:gdLst>
                  <a:gd name="T0" fmla="*/ 0 w 222250"/>
                  <a:gd name="T1" fmla="*/ 0 h 723900"/>
                  <a:gd name="T2" fmla="*/ 80514 w 222250"/>
                  <a:gd name="T3" fmla="*/ 0 h 723900"/>
                  <a:gd name="T4" fmla="*/ 80514 w 222250"/>
                  <a:gd name="T5" fmla="*/ 20872 h 723900"/>
                  <a:gd name="T6" fmla="*/ 0 w 222250"/>
                  <a:gd name="T7" fmla="*/ 20872 h 723900"/>
                  <a:gd name="T8" fmla="*/ 0 w 222250"/>
                  <a:gd name="T9" fmla="*/ 0 h 723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250"/>
                  <a:gd name="T16" fmla="*/ 0 h 723900"/>
                  <a:gd name="T17" fmla="*/ 222250 w 222250"/>
                  <a:gd name="T18" fmla="*/ 723900 h 723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250" h="723900">
                    <a:moveTo>
                      <a:pt x="0" y="0"/>
                    </a:moveTo>
                    <a:lnTo>
                      <a:pt x="617" y="0"/>
                    </a:lnTo>
                    <a:lnTo>
                      <a:pt x="617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C997E276-D3F0-4F80-B745-7E5CAD73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0862" y="5191125"/>
                <a:ext cx="346075" cy="895350"/>
              </a:xfrm>
              <a:custGeom>
                <a:avLst/>
                <a:gdLst>
                  <a:gd name="T0" fmla="*/ 0 w 222250"/>
                  <a:gd name="T1" fmla="*/ 0 h 723900"/>
                  <a:gd name="T2" fmla="*/ 13695 w 222250"/>
                  <a:gd name="T3" fmla="*/ 0 h 723900"/>
                  <a:gd name="T4" fmla="*/ 13695 w 222250"/>
                  <a:gd name="T5" fmla="*/ 8919 h 723900"/>
                  <a:gd name="T6" fmla="*/ 0 w 222250"/>
                  <a:gd name="T7" fmla="*/ 8919 h 723900"/>
                  <a:gd name="T8" fmla="*/ 0 w 222250"/>
                  <a:gd name="T9" fmla="*/ 0 h 723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250"/>
                  <a:gd name="T16" fmla="*/ 0 h 723900"/>
                  <a:gd name="T17" fmla="*/ 222250 w 222250"/>
                  <a:gd name="T18" fmla="*/ 723900 h 723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250" h="723900">
                    <a:moveTo>
                      <a:pt x="0" y="0"/>
                    </a:moveTo>
                    <a:lnTo>
                      <a:pt x="617" y="0"/>
                    </a:lnTo>
                    <a:lnTo>
                      <a:pt x="617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FE9725-065F-4B8F-89F0-AECACE9DD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7193" y="1255988"/>
                <a:ext cx="2981871" cy="49365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4B46AA-AFCA-4971-9E35-55F0BCC75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634" y="1255988"/>
                <a:ext cx="2963581" cy="4936516"/>
              </a:xfrm>
              <a:prstGeom prst="rect">
                <a:avLst/>
              </a:prstGeom>
            </p:spPr>
          </p:pic>
        </p:grp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8F939318-3F21-466C-8A51-ACF9DE90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222" y="856567"/>
              <a:ext cx="2695889" cy="396203"/>
            </a:xfrm>
            <a:custGeom>
              <a:avLst/>
              <a:gdLst>
                <a:gd name="T0" fmla="*/ 0 w 8228013"/>
                <a:gd name="T1" fmla="*/ 0 h 4875213"/>
                <a:gd name="T2" fmla="*/ 0 w 8228013"/>
                <a:gd name="T3" fmla="*/ 0 h 4875213"/>
                <a:gd name="T4" fmla="*/ 0 w 8228013"/>
                <a:gd name="T5" fmla="*/ 0 h 4875213"/>
                <a:gd name="T6" fmla="*/ 0 w 8228013"/>
                <a:gd name="T7" fmla="*/ 0 h 4875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28013"/>
                <a:gd name="T13" fmla="*/ 0 h 4875213"/>
                <a:gd name="T14" fmla="*/ 8228013 w 8228013"/>
                <a:gd name="T15" fmla="*/ 4875213 h 4875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28013" h="4875213">
                  <a:moveTo>
                    <a:pt x="0" y="0"/>
                  </a:moveTo>
                  <a:lnTo>
                    <a:pt x="22856" y="0"/>
                  </a:lnTo>
                  <a:lnTo>
                    <a:pt x="22856" y="13543"/>
                  </a:lnTo>
                  <a:lnTo>
                    <a:pt x="0" y="13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1pPr>
              <a:lvl2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2pPr>
              <a:lvl3pPr>
                <a:spcBef>
                  <a:spcPts val="4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3pPr>
              <a:lvl4pPr>
                <a:spcBef>
                  <a:spcPts val="4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6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4pPr>
              <a:lvl5pPr>
                <a:spcBef>
                  <a:spcPts val="3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5pPr>
              <a:lvl6pPr marL="25146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6pPr>
              <a:lvl7pPr marL="29718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7pPr>
              <a:lvl8pPr marL="34290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8pPr>
              <a:lvl9pPr marL="38862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9pPr>
            </a:lstStyle>
            <a:p>
              <a:pPr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 dirty="0"/>
                <a:t>Ideal Booster Lattice</a:t>
              </a:r>
            </a:p>
          </p:txBody>
        </p:sp>
        <p:sp>
          <p:nvSpPr>
            <p:cNvPr id="25" name="AutoShape 8">
              <a:extLst>
                <a:ext uri="{FF2B5EF4-FFF2-40B4-BE49-F238E27FC236}">
                  <a16:creationId xmlns:a16="http://schemas.microsoft.com/office/drawing/2014/main" id="{0E071A8C-F625-4BF8-BA7B-5A433C33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275" y="851312"/>
              <a:ext cx="2866297" cy="396203"/>
            </a:xfrm>
            <a:custGeom>
              <a:avLst/>
              <a:gdLst>
                <a:gd name="T0" fmla="*/ 0 w 8228013"/>
                <a:gd name="T1" fmla="*/ 0 h 4875213"/>
                <a:gd name="T2" fmla="*/ 0 w 8228013"/>
                <a:gd name="T3" fmla="*/ 0 h 4875213"/>
                <a:gd name="T4" fmla="*/ 0 w 8228013"/>
                <a:gd name="T5" fmla="*/ 0 h 4875213"/>
                <a:gd name="T6" fmla="*/ 0 w 8228013"/>
                <a:gd name="T7" fmla="*/ 0 h 4875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28013"/>
                <a:gd name="T13" fmla="*/ 0 h 4875213"/>
                <a:gd name="T14" fmla="*/ 8228013 w 8228013"/>
                <a:gd name="T15" fmla="*/ 4875213 h 4875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28013" h="4875213">
                  <a:moveTo>
                    <a:pt x="0" y="0"/>
                  </a:moveTo>
                  <a:lnTo>
                    <a:pt x="22856" y="0"/>
                  </a:lnTo>
                  <a:lnTo>
                    <a:pt x="22856" y="13543"/>
                  </a:lnTo>
                  <a:lnTo>
                    <a:pt x="0" y="13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1pPr>
              <a:lvl2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2pPr>
              <a:lvl3pPr>
                <a:spcBef>
                  <a:spcPts val="4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3pPr>
              <a:lvl4pPr>
                <a:spcBef>
                  <a:spcPts val="4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6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4pPr>
              <a:lvl5pPr>
                <a:spcBef>
                  <a:spcPts val="3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5pPr>
              <a:lvl6pPr marL="25146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6pPr>
              <a:lvl7pPr marL="29718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7pPr>
              <a:lvl8pPr marL="34290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8pPr>
              <a:lvl9pPr marL="38862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9pPr>
            </a:lstStyle>
            <a:p>
              <a:pPr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 dirty="0"/>
                <a:t>Lattice with 20% Error</a:t>
              </a:r>
            </a:p>
          </p:txBody>
        </p:sp>
      </p:grpSp>
      <p:sp>
        <p:nvSpPr>
          <p:cNvPr id="27" name="AutoShape 5">
            <a:extLst>
              <a:ext uri="{FF2B5EF4-FFF2-40B4-BE49-F238E27FC236}">
                <a16:creationId xmlns:a16="http://schemas.microsoft.com/office/drawing/2014/main" id="{17E2B0CE-1CC9-46A1-A2F6-259BCEC79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1628" y="4902496"/>
            <a:ext cx="1946198" cy="1212188"/>
          </a:xfrm>
          <a:custGeom>
            <a:avLst/>
            <a:gdLst>
              <a:gd name="T0" fmla="*/ 11505 w 8228013"/>
              <a:gd name="T1" fmla="*/ 0 h 4875213"/>
              <a:gd name="T2" fmla="*/ 5752 w 8228013"/>
              <a:gd name="T3" fmla="*/ 0 h 4875213"/>
              <a:gd name="T4" fmla="*/ 0 w 8228013"/>
              <a:gd name="T5" fmla="*/ 0 h 4875213"/>
              <a:gd name="T6" fmla="*/ 5752 w 8228013"/>
              <a:gd name="T7" fmla="*/ 0 h 4875213"/>
              <a:gd name="T8" fmla="*/ 0 60000 65536"/>
              <a:gd name="T9" fmla="*/ 0 60000 65536"/>
              <a:gd name="T10" fmla="*/ 0 60000 65536"/>
              <a:gd name="T11" fmla="*/ 0 60000 65536"/>
              <a:gd name="T12" fmla="*/ 0 w 8228013"/>
              <a:gd name="T13" fmla="*/ 0 h 4875213"/>
              <a:gd name="T14" fmla="*/ 8228013 w 8228013"/>
              <a:gd name="T15" fmla="*/ 4875213 h 48752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28013" h="4875213">
                <a:moveTo>
                  <a:pt x="0" y="0"/>
                </a:moveTo>
                <a:lnTo>
                  <a:pt x="22856" y="0"/>
                </a:lnTo>
                <a:lnTo>
                  <a:pt x="22856" y="13543"/>
                </a:lnTo>
                <a:lnTo>
                  <a:pt x="0" y="135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Tx/>
              <a:buAutoNum type="alphaUcPeriod"/>
            </a:pPr>
            <a:r>
              <a:rPr lang="en-US" altLang="en-US" b="1" dirty="0" err="1">
                <a:solidFill>
                  <a:srgbClr val="B3B3B3"/>
                </a:solidFill>
              </a:rPr>
              <a:t>Valishev</a:t>
            </a:r>
            <a:r>
              <a:rPr lang="en-US" altLang="en-US" b="1" dirty="0">
                <a:solidFill>
                  <a:srgbClr val="B3B3B3"/>
                </a:solidFill>
              </a:rPr>
              <a:t>,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b="1" dirty="0">
                <a:solidFill>
                  <a:srgbClr val="B3B3B3"/>
                </a:solidFill>
              </a:rPr>
              <a:t>V. Lebedev,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b="1" dirty="0">
                <a:solidFill>
                  <a:srgbClr val="B3B3B3"/>
                </a:solidFill>
              </a:rPr>
              <a:t>HB2016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353E7F7-FBCF-4F06-8C7B-EB6CDB82087B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June 2018 USPAS at MSU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8912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 err="1">
                <a:solidFill>
                  <a:schemeClr val="tx2"/>
                </a:solidFill>
              </a:rPr>
              <a:t>Symplecticity</a:t>
            </a:r>
            <a:endParaRPr lang="en-US" altLang="en-US" sz="4200" dirty="0">
              <a:solidFill>
                <a:schemeClr val="tx2"/>
              </a:solidFill>
            </a:endParaRP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61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Jacobian – 2x2 matrix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0CEBDF08-7674-415E-85EA-AAA62DE593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38415" y="3160929"/>
            <a:ext cx="3019615" cy="1168616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align} \nonumber&#10;\{x_{n+1},v_{n+1}\}_{x_{n},v_{n}} = 1 \leftrightarrow \det M = 1&#10;\end{align}&#10;&#10;\end{document}" title="IguanaTex Bitmap Display">
            <a:extLst>
              <a:ext uri="{FF2B5EF4-FFF2-40B4-BE49-F238E27FC236}">
                <a16:creationId xmlns:a16="http://schemas.microsoft.com/office/drawing/2014/main" id="{BBA4FDCD-F199-4D90-8014-1EC9E73FDD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38291" y="4775062"/>
            <a:ext cx="4298894" cy="288381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BA33F003-3987-4176-97C2-0F10FDFE543E}"/>
              </a:ext>
            </a:extLst>
          </p:cNvPr>
          <p:cNvSpPr txBox="1">
            <a:spLocks/>
          </p:cNvSpPr>
          <p:nvPr/>
        </p:nvSpPr>
        <p:spPr bwMode="auto">
          <a:xfrm>
            <a:off x="676275" y="5562200"/>
            <a:ext cx="8281166" cy="5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(Sometimes this is called J for Jacobian, but I’ll leave it as M.)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x_{n},v_{n} \longrightarrow x_{n+1},v_{n+1}&#10;\end{align}&#10;&#10;\end{document}" title="IguanaTex Bitmap Display">
            <a:extLst>
              <a:ext uri="{FF2B5EF4-FFF2-40B4-BE49-F238E27FC236}">
                <a16:creationId xmlns:a16="http://schemas.microsoft.com/office/drawing/2014/main" id="{5BD4A33B-2F80-470F-AD11-7C2EDB3C98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32263" y="1203599"/>
            <a:ext cx="2568602" cy="206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14:cNvPr>
              <p14:cNvContentPartPr/>
              <p14:nvPr/>
            </p14:nvContentPartPr>
            <p14:xfrm>
              <a:off x="5778360" y="1270800"/>
              <a:ext cx="2156400" cy="67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7280" y="1107000"/>
                <a:ext cx="5292360" cy="25574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\documentclass{article}&#10;\usepackage{amsmath}&#10;\pagestyle{empty}&#10;\begin{document}&#10;&#10;\begin{align} \nonumber&#10;\left( \begin{array}{c}&#10;dx_{n+1} \\&#10;~ \\&#10;dv_{n+1}&#10;\end{array} \right)&#10;=&#10;\left( \begin{array}{cc}&#10;\frac{\partial x_{n+1}}{\partial x_{n}} &amp; \frac{\partial x_{n+1}}{\partial v_{n+1}} \\&#10;~ &amp; ~ \\&#10;\frac{\partial v_{n+1}}{\partial x_{n}} &amp; \frac{\partial v_{n+1}}{\partial v_{n+1}}&#10;\end{array} \right) \left( \begin{array}{c}&#10;dx_{n} \\&#10;~ \\&#10;dv_{n}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2683455E-061F-41D1-9BDB-E45A6AA0651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29822" y="1716046"/>
            <a:ext cx="5418879" cy="11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Jacobian – 2nx2n matrix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 descr="\documentclass{article}&#10;\usepackage{amsmath}&#10;\pagestyle{empty}&#10;\begin{document}&#10;&#10;\begin{align} \nonumber&#10;M = \left( \begin{array}{cccccccc}&#10;\frac{\partial x_{n+1}}{\partial x_{n}} &amp; \frac{\partial x_{n+1}}{\partial v^{(x)}_{n}} &amp; \frac{\partial x_{n+1}}{\partial y_{n}} &amp; \frac{\partial x_{n+1}}{\partial v^{(y)}_{n}} &amp; \dots \\&#10;\frac{\partial v^{(x)}_{n+1}}{\partial x_{n}} &amp; \frac{\partial v^{(x)}_{n+1}}{\partial v^{(x)}_{n}} &amp; \frac{\partial v^{(x)}_{n+1}}{\partial y_{n}} &amp; \frac{\partial v^{(x)}_{n+1}}{\partial v^{(y)}_{n}} &amp; \dots \\&#10;\frac{\partial y_{n+1}}{\partial x_{n}} &amp; \frac{\partial y_{n+1}}{\partial v^{(x)}_{n}} &amp; \frac{\partial y_{n+1}}{\partial y_{n}} &amp; \frac{\partial y_{n+1}}{\partial v^{(y)}_{n}} &amp; \dots \\&#10;\frac{\partial v^{(y)}_{n+1}}{\partial x_{n}} &amp; \frac{\partial v^{(y)}_{n+1}}{\partial v^{(x)}_{n}} &amp; \frac{\partial v^{(y)}_{n+1}}{\partial y_{n}} &amp; \frac{\partial v^{(y)}_{n+1}}{\partial v^{(y)}_{n}} &amp; \dots  \\&#10;\vdots &amp; \vdots &amp; \vdots &amp; \vdots &amp; \ddots \\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CA1143BA-8177-4D1E-B3B7-BB66C1321B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8333" y="1437090"/>
            <a:ext cx="5576487" cy="2535076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BA33F003-3987-4176-97C2-0F10FDFE543E}"/>
              </a:ext>
            </a:extLst>
          </p:cNvPr>
          <p:cNvSpPr txBox="1">
            <a:spLocks/>
          </p:cNvSpPr>
          <p:nvPr/>
        </p:nvSpPr>
        <p:spPr bwMode="auto">
          <a:xfrm>
            <a:off x="676275" y="4960883"/>
            <a:ext cx="8281166" cy="111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physics convention is generally </a:t>
            </a:r>
            <a:r>
              <a:rPr lang="en-US" altLang="en-US" sz="2200" dirty="0" err="1">
                <a:solidFill>
                  <a:schemeClr val="accent6"/>
                </a:solidFill>
              </a:rPr>
              <a:t>x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(x)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n-US" altLang="en-US" sz="2200" dirty="0" err="1">
                <a:solidFill>
                  <a:schemeClr val="accent6"/>
                </a:solidFill>
              </a:rPr>
              <a:t>y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(y)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….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Occasional you will see it </a:t>
            </a:r>
            <a:r>
              <a:rPr lang="en-US" altLang="en-US" sz="2200" dirty="0" err="1">
                <a:solidFill>
                  <a:schemeClr val="accent6"/>
                </a:solidFill>
              </a:rPr>
              <a:t>writtem</a:t>
            </a:r>
            <a:r>
              <a:rPr lang="en-US" altLang="en-US" sz="2200" dirty="0">
                <a:solidFill>
                  <a:schemeClr val="accent6"/>
                </a:solidFill>
              </a:rPr>
              <a:t> </a:t>
            </a:r>
            <a:r>
              <a:rPr lang="en-US" altLang="en-US" sz="2200" dirty="0" err="1">
                <a:solidFill>
                  <a:schemeClr val="accent6"/>
                </a:solidFill>
              </a:rPr>
              <a:t>x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,y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,…v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(x)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(y)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…</a:t>
            </a:r>
          </a:p>
        </p:txBody>
      </p:sp>
      <p:pic>
        <p:nvPicPr>
          <p:cNvPr id="14" name="Picture 13" descr="\documentclass{article}&#10;\usepackage{amsmath}&#10;\pagestyle{empty}&#10;\begin{document}&#10;&#10;\begin{align} \nonumber&#10;M_{ij} = \frac{\partial w_{n+1}^{(i)}}{&#10;\partial w_{n}^{(j)}}&#10;\end{align}&#10;&#10;\end{document}" title="IguanaTex Bitmap Display">
            <a:extLst>
              <a:ext uri="{FF2B5EF4-FFF2-40B4-BE49-F238E27FC236}">
                <a16:creationId xmlns:a16="http://schemas.microsoft.com/office/drawing/2014/main" id="{E910D364-937F-41D2-BA1C-CBDC26D588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3184" y="2333366"/>
            <a:ext cx="1656515" cy="7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88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 err="1"/>
              <a:t>Symplecticity</a:t>
            </a:r>
            <a:r>
              <a:rPr lang="en-US" sz="2400" dirty="0"/>
              <a:t> – 2nx2n matrix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Content Placeholder 29 1 1">
            <a:extLst>
              <a:ext uri="{FF2B5EF4-FFF2-40B4-BE49-F238E27FC236}">
                <a16:creationId xmlns:a16="http://schemas.microsoft.com/office/drawing/2014/main" id="{8D209B68-6EC5-47B8-B19F-1EC150ABABAC}"/>
              </a:ext>
            </a:extLst>
          </p:cNvPr>
          <p:cNvSpPr txBox="1">
            <a:spLocks/>
          </p:cNvSpPr>
          <p:nvPr/>
        </p:nvSpPr>
        <p:spPr bwMode="auto">
          <a:xfrm>
            <a:off x="228600" y="982718"/>
            <a:ext cx="8672513" cy="17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2x2 matrix, the map is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 if det M = 1 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2Nx2N system, to be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 it must also be true that: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M S M^{T} = S,&#10;\end{align}&#10;&#10;\end{document}" title="IguanaTex Bitmap Display">
            <a:extLst>
              <a:ext uri="{FF2B5EF4-FFF2-40B4-BE49-F238E27FC236}">
                <a16:creationId xmlns:a16="http://schemas.microsoft.com/office/drawing/2014/main" id="{7F51DCF9-99DF-4484-AFAE-B7DD8B5A3F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3270" y="2773926"/>
            <a:ext cx="1550885" cy="300118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align} \nonumber&#10;M_{ij} = \frac{\partial w_{n+1}^{(i)}}{&#10;\partial w_{n}^{(j)}}&#10;\end{align}&#10;&#10;\end{document}" title="IguanaTex Bitmap Display">
            <a:extLst>
              <a:ext uri="{FF2B5EF4-FFF2-40B4-BE49-F238E27FC236}">
                <a16:creationId xmlns:a16="http://schemas.microsoft.com/office/drawing/2014/main" id="{C02C3208-37E0-4C0A-8A6E-1AEF07CBA8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07356" y="976452"/>
            <a:ext cx="1656515" cy="79137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align} \nonumber&#10;S = \left( \begin{array}{cccc}&#10;S_{2} &amp; 0 &amp; \dots &amp; 0 \\&#10;0 &amp; S_{2} &amp; \ddots &amp; \vdots \\&#10;\vdots &amp; \ddots &amp; \ddots &amp; 0 \\&#10;0 &amp; \dots &amp; 0 &amp; S_{2} &#10;\end{array} \right),&#10;\end{align}&#10;&#10;\end{document}" title="IguanaTex Bitmap Display">
            <a:extLst>
              <a:ext uri="{FF2B5EF4-FFF2-40B4-BE49-F238E27FC236}">
                <a16:creationId xmlns:a16="http://schemas.microsoft.com/office/drawing/2014/main" id="{5A1FCEAF-86F1-41A1-84FF-CE61748C5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53681" y="3429000"/>
            <a:ext cx="3579615" cy="1668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A43FA2-A33E-4D7E-87DA-2A1DF48C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9141" y="5407306"/>
            <a:ext cx="2055554" cy="665625"/>
          </a:xfrm>
          <a:prstGeom prst="rect">
            <a:avLst/>
          </a:prstGeom>
        </p:spPr>
      </p:pic>
      <p:sp>
        <p:nvSpPr>
          <p:cNvPr id="33" name="Content Placeholder 29 2">
            <a:extLst>
              <a:ext uri="{FF2B5EF4-FFF2-40B4-BE49-F238E27FC236}">
                <a16:creationId xmlns:a16="http://schemas.microsoft.com/office/drawing/2014/main" id="{138BB5A4-03F1-4B93-B07B-6EA806BC7FAC}"/>
              </a:ext>
            </a:extLst>
          </p:cNvPr>
          <p:cNvSpPr txBox="1">
            <a:spLocks/>
          </p:cNvSpPr>
          <p:nvPr/>
        </p:nvSpPr>
        <p:spPr bwMode="auto">
          <a:xfrm>
            <a:off x="333153" y="1028050"/>
            <a:ext cx="3218121" cy="6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b="1" dirty="0">
                <a:solidFill>
                  <a:schemeClr val="accent6"/>
                </a:solidFill>
              </a:rPr>
              <a:t>Jacobian matrix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139756-9BBC-4067-89CE-05BE8980FDF7}"/>
                  </a:ext>
                </a:extLst>
              </p14:cNvPr>
              <p14:cNvContentPartPr/>
              <p14:nvPr/>
            </p14:nvContentPartPr>
            <p14:xfrm>
              <a:off x="1215720" y="3242160"/>
              <a:ext cx="3225960" cy="92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139756-9BBC-4067-89CE-05BE8980FD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6360" y="3232800"/>
                <a:ext cx="3244680" cy="94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29 1 2">
            <a:extLst>
              <a:ext uri="{FF2B5EF4-FFF2-40B4-BE49-F238E27FC236}">
                <a16:creationId xmlns:a16="http://schemas.microsoft.com/office/drawing/2014/main" id="{1375D0D8-BBA3-4482-BB70-7B50A0F2AED3}"/>
              </a:ext>
            </a:extLst>
          </p:cNvPr>
          <p:cNvSpPr txBox="1">
            <a:spLocks/>
          </p:cNvSpPr>
          <p:nvPr/>
        </p:nvSpPr>
        <p:spPr bwMode="auto">
          <a:xfrm>
            <a:off x="771999" y="3375440"/>
            <a:ext cx="1170214" cy="5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where</a:t>
            </a:r>
          </a:p>
        </p:txBody>
      </p:sp>
      <p:sp>
        <p:nvSpPr>
          <p:cNvPr id="18" name="Content Placeholder 29 1 3">
            <a:extLst>
              <a:ext uri="{FF2B5EF4-FFF2-40B4-BE49-F238E27FC236}">
                <a16:creationId xmlns:a16="http://schemas.microsoft.com/office/drawing/2014/main" id="{58B45C0B-A47D-46AB-B735-F419EC91FDF8}"/>
              </a:ext>
            </a:extLst>
          </p:cNvPr>
          <p:cNvSpPr txBox="1">
            <a:spLocks/>
          </p:cNvSpPr>
          <p:nvPr/>
        </p:nvSpPr>
        <p:spPr bwMode="auto">
          <a:xfrm>
            <a:off x="1778927" y="5367928"/>
            <a:ext cx="1170214" cy="5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03329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Euler vs Euler-Cromer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7" name="Picture 36" descr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 \longrightarrow \det M&#10;\end{align}&#10;&#10;\end{document}" title="IguanaTex Bitmap Display">
            <a:extLst>
              <a:ext uri="{FF2B5EF4-FFF2-40B4-BE49-F238E27FC236}">
                <a16:creationId xmlns:a16="http://schemas.microsoft.com/office/drawing/2014/main" id="{2955342E-AB8D-4FFB-A191-487BD00E34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08746" y="1267462"/>
            <a:ext cx="4427985" cy="1168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14:cNvPr>
              <p14:cNvContentPartPr/>
              <p14:nvPr/>
            </p14:nvContentPartPr>
            <p14:xfrm>
              <a:off x="5778360" y="1270800"/>
              <a:ext cx="2156400" cy="67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7280" y="1107000"/>
                <a:ext cx="5292360" cy="2557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 descr="\documentclass{article}&#10;\usepackage{amsmath}&#10;\pagestyle{empty}&#10;\begin{document}&#10;&#10;\begin{align} \nonumber&#10;x_{n+1} &amp;= x_{n}+v_{n}\Delta t \\ \nonumber&#10;v_{n+1} &amp;= v_{n}+f(x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9ECEE94C-DB2F-4E44-AB0A-BE57CFF47B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05490" y="2902415"/>
            <a:ext cx="2363428" cy="624762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begin{align} \nonumber&#10;x_{n+1} &amp;= x_{n}+v_{n}\Delta t \\ \nonumber&#10;v_{n+1} &amp;= v_{n}+f(x_{n+1})\Delta t&#10;\end{align}&#10;&#10;\end{document}" title="IguanaTex Bitmap Display">
            <a:extLst>
              <a:ext uri="{FF2B5EF4-FFF2-40B4-BE49-F238E27FC236}">
                <a16:creationId xmlns:a16="http://schemas.microsoft.com/office/drawing/2014/main" id="{C48C9152-0096-47CA-8009-217B66C59D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05491" y="3981828"/>
            <a:ext cx="2619427" cy="624762"/>
          </a:xfrm>
          <a:prstGeom prst="rect">
            <a:avLst/>
          </a:prstGeom>
        </p:spPr>
      </p:pic>
      <p:sp>
        <p:nvSpPr>
          <p:cNvPr id="17" name="Content Placeholder 29 1">
            <a:extLst>
              <a:ext uri="{FF2B5EF4-FFF2-40B4-BE49-F238E27FC236}">
                <a16:creationId xmlns:a16="http://schemas.microsoft.com/office/drawing/2014/main" id="{9507AAF5-018B-4083-AE27-C19C9E985694}"/>
              </a:ext>
            </a:extLst>
          </p:cNvPr>
          <p:cNvSpPr txBox="1">
            <a:spLocks/>
          </p:cNvSpPr>
          <p:nvPr/>
        </p:nvSpPr>
        <p:spPr bwMode="auto">
          <a:xfrm>
            <a:off x="980264" y="2956571"/>
            <a:ext cx="5141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18" name="Content Placeholder 29 2">
            <a:extLst>
              <a:ext uri="{FF2B5EF4-FFF2-40B4-BE49-F238E27FC236}">
                <a16:creationId xmlns:a16="http://schemas.microsoft.com/office/drawing/2014/main" id="{10EC2B7E-2376-431F-A909-7586FAAB4B0F}"/>
              </a:ext>
            </a:extLst>
          </p:cNvPr>
          <p:cNvSpPr txBox="1">
            <a:spLocks/>
          </p:cNvSpPr>
          <p:nvPr/>
        </p:nvSpPr>
        <p:spPr bwMode="auto">
          <a:xfrm>
            <a:off x="980263" y="4154651"/>
            <a:ext cx="731869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EC: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31" name="Picture 30" descr="\documentclass{article}&#10;\usepackage{amsmath}&#10;\pagestyle{empty}&#10;\begin{document}&#10;&#10;\begin{align} \nonumber&#10;\left( \begin{array}{cc}&#10;1 &amp; \Delta t \\&#10;\frac{\partial f}{\partial x}\Delta t &amp; 1 \\&#10;\end{array} \right) \longrightarrow 1- \frac{\partial f}{\partial x} (\Delta t)^{2}&#10;\end{align}&#10;&#10;\end{document}" title="IguanaTex Bitmap Display">
            <a:extLst>
              <a:ext uri="{FF2B5EF4-FFF2-40B4-BE49-F238E27FC236}">
                <a16:creationId xmlns:a16="http://schemas.microsoft.com/office/drawing/2014/main" id="{80A6DFE7-4552-4214-81FB-8722C8C264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43767" y="2828202"/>
            <a:ext cx="4027273" cy="680715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\begin{align} \nonumber&#10;\left( \begin{array}{cc}&#10;1 &amp; \Delta t \\&#10;0 &amp; 1 \\&#10;\end{array} \right) \longrightarrow 1&#10;\end{align}&#10;&#10;\end{document}" title="IguanaTex Bitmap Display">
            <a:extLst>
              <a:ext uri="{FF2B5EF4-FFF2-40B4-BE49-F238E27FC236}">
                <a16:creationId xmlns:a16="http://schemas.microsoft.com/office/drawing/2014/main" id="{5EDF6830-16B0-42B6-81CF-265805C7159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78788" y="4018825"/>
            <a:ext cx="2099145" cy="665625"/>
          </a:xfrm>
          <a:prstGeom prst="rect">
            <a:avLst/>
          </a:prstGeom>
        </p:spPr>
      </p:pic>
      <p:sp>
        <p:nvSpPr>
          <p:cNvPr id="40" name="Content Placeholder 29 2">
            <a:extLst>
              <a:ext uri="{FF2B5EF4-FFF2-40B4-BE49-F238E27FC236}">
                <a16:creationId xmlns:a16="http://schemas.microsoft.com/office/drawing/2014/main" id="{42CD9FD8-886D-4AA1-8440-27D745E8D6A6}"/>
              </a:ext>
            </a:extLst>
          </p:cNvPr>
          <p:cNvSpPr txBox="1">
            <a:spLocks/>
          </p:cNvSpPr>
          <p:nvPr/>
        </p:nvSpPr>
        <p:spPr bwMode="auto">
          <a:xfrm>
            <a:off x="1009645" y="1601127"/>
            <a:ext cx="2497133" cy="6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b="1" dirty="0">
                <a:solidFill>
                  <a:schemeClr val="accent6"/>
                </a:solidFill>
              </a:rPr>
              <a:t>Jacobian matrix</a:t>
            </a:r>
          </a:p>
        </p:txBody>
      </p:sp>
      <p:sp>
        <p:nvSpPr>
          <p:cNvPr id="41" name="Content Placeholder 29 1 1">
            <a:extLst>
              <a:ext uri="{FF2B5EF4-FFF2-40B4-BE49-F238E27FC236}">
                <a16:creationId xmlns:a16="http://schemas.microsoft.com/office/drawing/2014/main" id="{82999D8A-2099-495C-8C3C-8300704CFC44}"/>
              </a:ext>
            </a:extLst>
          </p:cNvPr>
          <p:cNvSpPr txBox="1">
            <a:spLocks/>
          </p:cNvSpPr>
          <p:nvPr/>
        </p:nvSpPr>
        <p:spPr bwMode="auto">
          <a:xfrm>
            <a:off x="1009645" y="5054667"/>
            <a:ext cx="5904820" cy="4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Euler-Cromer is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, while Euler is not.</a:t>
            </a:r>
          </a:p>
        </p:txBody>
      </p:sp>
    </p:spTree>
    <p:extLst>
      <p:ext uri="{BB962C8B-B14F-4D97-AF65-F5344CB8AC3E}">
        <p14:creationId xmlns:p14="http://schemas.microsoft.com/office/powerpoint/2010/main" val="1345154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483" name="AutoShape 2"/>
          <p:cNvSpPr>
            <a:spLocks noChangeArrowheads="1"/>
          </p:cNvSpPr>
          <p:nvPr/>
        </p:nvSpPr>
        <p:spPr bwMode="auto">
          <a:xfrm>
            <a:off x="685800" y="2209801"/>
            <a:ext cx="7847013" cy="1332186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Maps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59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Numerical Integrators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9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19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Maps can be presented as new coordinates Q(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), P(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) from old coordinates 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Or a map named M, which can be applied to iterate q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n+1</a:t>
            </a:r>
            <a:r>
              <a:rPr lang="en-US" altLang="en-US" sz="2200" dirty="0">
                <a:solidFill>
                  <a:schemeClr val="accent6"/>
                </a:solidFill>
              </a:rPr>
              <a:t>, p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n+1</a:t>
            </a:r>
            <a:r>
              <a:rPr lang="en-US" altLang="en-US" sz="2200" dirty="0">
                <a:solidFill>
                  <a:schemeClr val="accent6"/>
                </a:solidFill>
              </a:rPr>
              <a:t> from original coordinates </a:t>
            </a:r>
            <a:r>
              <a:rPr lang="en-US" altLang="en-US" sz="2200" dirty="0" err="1">
                <a:solidFill>
                  <a:schemeClr val="accent6"/>
                </a:solidFill>
              </a:rPr>
              <a:t>q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,p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If a map applied to a point is that same point, its called </a:t>
            </a:r>
            <a:r>
              <a:rPr lang="en-US" altLang="en-US" sz="2200" i="1" dirty="0">
                <a:solidFill>
                  <a:schemeClr val="accent6"/>
                </a:solidFill>
              </a:rPr>
              <a:t>fixed point</a:t>
            </a:r>
            <a:r>
              <a:rPr lang="en-US" altLang="en-US" sz="22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If N iterations of a map returns to the same point, it’s a </a:t>
            </a:r>
            <a:r>
              <a:rPr lang="en-US" altLang="en-US" sz="2200" i="1" dirty="0">
                <a:solidFill>
                  <a:schemeClr val="accent6"/>
                </a:solidFill>
              </a:rPr>
              <a:t>n-cycle.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i="1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map applied to a line falls on the same line, </a:t>
            </a:r>
            <a:r>
              <a:rPr lang="en-US" altLang="en-US" sz="2200" i="1" dirty="0">
                <a:solidFill>
                  <a:schemeClr val="accent6"/>
                </a:solidFill>
              </a:rPr>
              <a:t>invariant curve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An invariant exists, it maps onto itself.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Maps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7327C8-1C94-4D03-8D21-6D944197BA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1122" y="1636794"/>
            <a:ext cx="1544180" cy="249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49110-B9F0-45C4-AF7E-19505BF0A6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71606" y="2649299"/>
            <a:ext cx="3038059" cy="25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804AE-0317-4E1A-AC7D-DC3AFCBB25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71609" y="3040711"/>
            <a:ext cx="3165484" cy="6958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A1EA75-4F03-4411-8D83-2E137EC8101A}"/>
                  </a:ext>
                </a:extLst>
              </p14:cNvPr>
              <p14:cNvContentPartPr/>
              <p14:nvPr/>
            </p14:nvContentPartPr>
            <p14:xfrm>
              <a:off x="5212800" y="3048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A1EA75-4F03-4411-8D83-2E137EC810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3440" y="3039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269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sp>
        <p:nvSpPr>
          <p:cNvPr id="15" name="Content Placeholder 29 1">
            <a:extLst>
              <a:ext uri="{FF2B5EF4-FFF2-40B4-BE49-F238E27FC236}">
                <a16:creationId xmlns:a16="http://schemas.microsoft.com/office/drawing/2014/main" id="{D5A39E9C-C903-45ED-A717-DF36CD191FD7}"/>
              </a:ext>
            </a:extLst>
          </p:cNvPr>
          <p:cNvSpPr txBox="1">
            <a:spLocks/>
          </p:cNvSpPr>
          <p:nvPr/>
        </p:nvSpPr>
        <p:spPr bwMode="auto">
          <a:xfrm>
            <a:off x="370546" y="2126513"/>
            <a:ext cx="2578395" cy="7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6"/>
                </a:solidFill>
              </a:rPr>
              <a:t>Fixed points: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7F38B3-3421-43B0-A980-D2D5B76009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3291" y="2761195"/>
            <a:ext cx="1079143" cy="6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4A7D9B-1BB7-49BB-BD2D-1A93D0ACE0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9549" y="3711389"/>
            <a:ext cx="1252903" cy="591394"/>
          </a:xfrm>
          <a:prstGeom prst="rect">
            <a:avLst/>
          </a:prstGeom>
        </p:spPr>
      </p:pic>
      <p:pic>
        <p:nvPicPr>
          <p:cNvPr id="3" name="Picture 2" descr="A picture containing text, snow&#10;&#10;Description automatically generated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572" y="1198857"/>
            <a:ext cx="4595833" cy="4637842"/>
          </a:xfrm>
          <a:prstGeom prst="rect">
            <a:avLst/>
          </a:prstGeom>
        </p:spPr>
      </p:pic>
      <p:sp>
        <p:nvSpPr>
          <p:cNvPr id="17" name="Content Placeholder 29 1">
            <a:extLst>
              <a:ext uri="{FF2B5EF4-FFF2-40B4-BE49-F238E27FC236}">
                <a16:creationId xmlns:a16="http://schemas.microsoft.com/office/drawing/2014/main" id="{07BF91CF-CFC2-45B7-95B0-827530B18916}"/>
              </a:ext>
            </a:extLst>
          </p:cNvPr>
          <p:cNvSpPr txBox="1">
            <a:spLocks/>
          </p:cNvSpPr>
          <p:nvPr/>
        </p:nvSpPr>
        <p:spPr bwMode="auto">
          <a:xfrm>
            <a:off x="171257" y="4529565"/>
            <a:ext cx="3574943" cy="1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If K is small enough, this map converges to the Hamiltonian pendulum system we have used to represent RF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4C2612-AD8A-499B-B68B-BA533D0750AB}"/>
                  </a:ext>
                </a:extLst>
              </p14:cNvPr>
              <p14:cNvContentPartPr/>
              <p14:nvPr/>
            </p14:nvContentPartPr>
            <p14:xfrm>
              <a:off x="1460160" y="1562040"/>
              <a:ext cx="5442840" cy="210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4C2612-AD8A-499B-B68B-BA533D0750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0800" y="1552680"/>
                <a:ext cx="5461560" cy="21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733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sp>
        <p:nvSpPr>
          <p:cNvPr id="15" name="Content Placeholder 29 1">
            <a:extLst>
              <a:ext uri="{FF2B5EF4-FFF2-40B4-BE49-F238E27FC236}">
                <a16:creationId xmlns:a16="http://schemas.microsoft.com/office/drawing/2014/main" id="{D5A39E9C-C903-45ED-A717-DF36CD191FD7}"/>
              </a:ext>
            </a:extLst>
          </p:cNvPr>
          <p:cNvSpPr txBox="1">
            <a:spLocks/>
          </p:cNvSpPr>
          <p:nvPr/>
        </p:nvSpPr>
        <p:spPr bwMode="auto">
          <a:xfrm>
            <a:off x="370546" y="2126513"/>
            <a:ext cx="3233891" cy="2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As K increases,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resonance islands form.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there are chaotic regions.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invariant curves still exist, even around islands or interleaved with chaos.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98572" y="1219861"/>
            <a:ext cx="4595833" cy="4595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359174-31F7-4F3A-95E4-00DDDCE2927A}"/>
                  </a:ext>
                </a:extLst>
              </p14:cNvPr>
              <p14:cNvContentPartPr/>
              <p14:nvPr/>
            </p14:nvContentPartPr>
            <p14:xfrm>
              <a:off x="4604040" y="2543040"/>
              <a:ext cx="2983680" cy="84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359174-31F7-4F3A-95E4-00DDDCE292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4680" y="2533680"/>
                <a:ext cx="3002400" cy="8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611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98572" y="1199159"/>
            <a:ext cx="4595833" cy="4637237"/>
          </a:xfrm>
          <a:prstGeom prst="rect">
            <a:avLst/>
          </a:prstGeom>
        </p:spPr>
      </p:pic>
      <p:sp>
        <p:nvSpPr>
          <p:cNvPr id="12" name="Content Placeholder 29 1">
            <a:extLst>
              <a:ext uri="{FF2B5EF4-FFF2-40B4-BE49-F238E27FC236}">
                <a16:creationId xmlns:a16="http://schemas.microsoft.com/office/drawing/2014/main" id="{7DB42405-66CE-436A-AF60-D1215631D279}"/>
              </a:ext>
            </a:extLst>
          </p:cNvPr>
          <p:cNvSpPr txBox="1">
            <a:spLocks/>
          </p:cNvSpPr>
          <p:nvPr/>
        </p:nvSpPr>
        <p:spPr bwMode="auto">
          <a:xfrm>
            <a:off x="370547" y="2126513"/>
            <a:ext cx="3180728" cy="2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As K increases further,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stable area shrinks.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few resonant islands.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chaotic regions expand.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B7A2D8-8EFC-4B70-87A7-5647789F9C70}"/>
                  </a:ext>
                </a:extLst>
              </p14:cNvPr>
              <p14:cNvContentPartPr/>
              <p14:nvPr/>
            </p14:nvContentPartPr>
            <p14:xfrm>
              <a:off x="7463160" y="3136680"/>
              <a:ext cx="68760" cy="7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B7A2D8-8EFC-4B70-87A7-5647789F9C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3800" y="3127320"/>
                <a:ext cx="8748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483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3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One example of a linear map: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There will be an invariant curve of the form: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We can find, A, B, C by solving the equation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A Linear Map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A1539F-474F-4AE7-8F61-B2ACC27504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78749" y="1691754"/>
            <a:ext cx="2470749" cy="609685"/>
          </a:xfrm>
          <a:prstGeom prst="rect">
            <a:avLst/>
          </a:prstGeom>
        </p:spPr>
      </p:pic>
      <p:pic>
        <p:nvPicPr>
          <p:cNvPr id="30721" name="Picture 30720">
            <a:extLst>
              <a:ext uri="{FF2B5EF4-FFF2-40B4-BE49-F238E27FC236}">
                <a16:creationId xmlns:a16="http://schemas.microsoft.com/office/drawing/2014/main" id="{4B9FE862-EDD3-4FEF-8C82-779E66D48C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2974" y="4967397"/>
            <a:ext cx="6680617" cy="285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B6C6FE-4055-4208-A7D1-852A8FF189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09863" y="4568486"/>
            <a:ext cx="2630790" cy="253020"/>
          </a:xfrm>
          <a:prstGeom prst="rect">
            <a:avLst/>
          </a:prstGeom>
        </p:spPr>
      </p:pic>
      <p:pic>
        <p:nvPicPr>
          <p:cNvPr id="30726" name="Picture 30725">
            <a:extLst>
              <a:ext uri="{FF2B5EF4-FFF2-40B4-BE49-F238E27FC236}">
                <a16:creationId xmlns:a16="http://schemas.microsoft.com/office/drawing/2014/main" id="{0CF6B6E8-4843-4C37-AF38-1AD8852D92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82092" y="5859849"/>
            <a:ext cx="2514951" cy="285028"/>
          </a:xfrm>
          <a:prstGeom prst="rect">
            <a:avLst/>
          </a:prstGeom>
        </p:spPr>
      </p:pic>
      <p:pic>
        <p:nvPicPr>
          <p:cNvPr id="30724" name="Picture 30723">
            <a:extLst>
              <a:ext uri="{FF2B5EF4-FFF2-40B4-BE49-F238E27FC236}">
                <a16:creationId xmlns:a16="http://schemas.microsoft.com/office/drawing/2014/main" id="{88BEE0CA-C82F-44D5-82A3-9931D0C107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05088" y="5485326"/>
            <a:ext cx="2156759" cy="2286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7B5960-7E5D-48AE-90BF-9C6253FC3D0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235592" y="3698731"/>
            <a:ext cx="2967642" cy="2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3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properties of a linear map is what you’d expect: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Linear maps can always be written as matrices.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Compositions of maps, is just the multiplication of matrices.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N iterations of a map, is just that matrix to the Nth power, which can be calculated very simply by </a:t>
            </a:r>
            <a:r>
              <a:rPr lang="en-US" altLang="en-US" sz="2200" dirty="0" err="1">
                <a:solidFill>
                  <a:schemeClr val="accent6"/>
                </a:solidFill>
              </a:rPr>
              <a:t>eigendecomposing</a:t>
            </a:r>
            <a:r>
              <a:rPr lang="en-US" altLang="en-US" sz="2200" dirty="0">
                <a:solidFill>
                  <a:schemeClr val="accent6"/>
                </a:solidFill>
              </a:rPr>
              <a:t> it: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map to be stable (bounded indefinitely), the eigenvalues should be </a:t>
            </a:r>
            <a:r>
              <a:rPr lang="en-US" altLang="en-US" sz="2200" dirty="0" err="1">
                <a:solidFill>
                  <a:schemeClr val="accent6"/>
                </a:solidFill>
              </a:rPr>
              <a:t>e</a:t>
            </a:r>
            <a:r>
              <a:rPr lang="en-US" altLang="en-US" sz="2200" baseline="30000" dirty="0" err="1">
                <a:solidFill>
                  <a:schemeClr val="accent6"/>
                </a:solidFill>
              </a:rPr>
              <a:t>iQ</a:t>
            </a:r>
            <a:r>
              <a:rPr lang="en-US" altLang="en-US" sz="2200" dirty="0" err="1">
                <a:solidFill>
                  <a:schemeClr val="accent6"/>
                </a:solidFill>
              </a:rPr>
              <a:t>,e</a:t>
            </a:r>
            <a:r>
              <a:rPr lang="en-US" altLang="en-US" sz="2200" baseline="30000" dirty="0" err="1">
                <a:solidFill>
                  <a:schemeClr val="accent6"/>
                </a:solidFill>
              </a:rPr>
              <a:t>-iQ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n-US" altLang="en-US" sz="2200" dirty="0" err="1">
                <a:solidFill>
                  <a:schemeClr val="accent6"/>
                </a:solidFill>
              </a:rPr>
              <a:t>i.e</a:t>
            </a:r>
            <a:r>
              <a:rPr lang="en-US" altLang="en-US" sz="2200" dirty="0">
                <a:solidFill>
                  <a:schemeClr val="accent6"/>
                </a:solidFill>
              </a:rPr>
              <a:t> progression in a Courant-Snyder ellipse.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Linear Maps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997522-4B1B-4CB3-BD87-F688D18EEF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8600" y="1621260"/>
            <a:ext cx="8522323" cy="78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C45F2C-FF02-4B4E-88D8-1DF7144D75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6167" y="3662571"/>
            <a:ext cx="1857709" cy="278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CD0096-8632-49E5-9294-966C93D748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56167" y="4960293"/>
            <a:ext cx="3239254" cy="315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3AC040-F81C-4598-9E4C-37B714126133}"/>
                  </a:ext>
                </a:extLst>
              </p14:cNvPr>
              <p14:cNvContentPartPr/>
              <p14:nvPr/>
            </p14:nvContentPartPr>
            <p14:xfrm>
              <a:off x="446400" y="4018680"/>
              <a:ext cx="8023320" cy="150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3AC040-F81C-4598-9E4C-37B7141261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040" y="4009320"/>
                <a:ext cx="8042040" cy="15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36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483" name="AutoShape 2"/>
          <p:cNvSpPr>
            <a:spLocks noChangeArrowheads="1"/>
          </p:cNvSpPr>
          <p:nvPr/>
        </p:nvSpPr>
        <p:spPr bwMode="auto">
          <a:xfrm>
            <a:off x="685800" y="2209801"/>
            <a:ext cx="7847013" cy="1332186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Poincare Sections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74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Accelerators &amp; Maps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9" name="Content Placeholder 29">
            <a:extLst>
              <a:ext uri="{FF2B5EF4-FFF2-40B4-BE49-F238E27FC236}">
                <a16:creationId xmlns:a16="http://schemas.microsoft.com/office/drawing/2014/main" id="{1E0232BF-1DD9-4274-9426-5C744FF96ED0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1: </a:t>
            </a:r>
            <a:r>
              <a:rPr lang="en-US" sz="2000" dirty="0">
                <a:solidFill>
                  <a:schemeClr val="accent6"/>
                </a:solidFill>
              </a:rPr>
              <a:t>Hamiltonian Motion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Average out the impact of individual accelerator impacts over many revolutions to treat the system as a continuous Hamiltonian system.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Approximate that continuous </a:t>
            </a:r>
            <a:r>
              <a:rPr lang="en-US" sz="2000" dirty="0" err="1">
                <a:solidFill>
                  <a:schemeClr val="accent6"/>
                </a:solidFill>
              </a:rPr>
              <a:t>Hamilitonian</a:t>
            </a:r>
            <a:r>
              <a:rPr lang="en-US" sz="2000" dirty="0">
                <a:solidFill>
                  <a:schemeClr val="accent6"/>
                </a:solidFill>
              </a:rPr>
              <a:t> with many small steps.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2: </a:t>
            </a:r>
            <a:r>
              <a:rPr lang="en-US" sz="2000" dirty="0">
                <a:solidFill>
                  <a:schemeClr val="accent6"/>
                </a:solidFill>
              </a:rPr>
              <a:t>Tracking Code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The accelerator is a sequence of many different individual maps.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For continuous nonlinear-elements, such as thick </a:t>
            </a:r>
            <a:r>
              <a:rPr lang="en-US" sz="2000" dirty="0" err="1">
                <a:solidFill>
                  <a:schemeClr val="accent6"/>
                </a:solidFill>
              </a:rPr>
              <a:t>sextupole</a:t>
            </a:r>
            <a:r>
              <a:rPr lang="en-US" sz="2000" dirty="0">
                <a:solidFill>
                  <a:schemeClr val="accent6"/>
                </a:solidFill>
              </a:rPr>
              <a:t> or space-charge force, approximate each of those as series of thin maps.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Track the aggregate effect of all those maps around ring and over time.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3: </a:t>
            </a:r>
            <a:r>
              <a:rPr lang="en-US" sz="2000" dirty="0">
                <a:solidFill>
                  <a:schemeClr val="accent6"/>
                </a:solidFill>
              </a:rPr>
              <a:t>Poincare Section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The accelerator is a complex system which can be observed empirically, or tracked by one of the above two methods.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Analyze the behavior of the system as a map on a Poincare surface.</a:t>
            </a:r>
          </a:p>
        </p:txBody>
      </p:sp>
    </p:spTree>
    <p:extLst>
      <p:ext uri="{BB962C8B-B14F-4D97-AF65-F5344CB8AC3E}">
        <p14:creationId xmlns:p14="http://schemas.microsoft.com/office/powerpoint/2010/main" val="2545238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Poincare Section</a:t>
            </a:r>
          </a:p>
        </p:txBody>
      </p:sp>
      <p:sp>
        <p:nvSpPr>
          <p:cNvPr id="7" name="Content Placeholder 29"/>
          <p:cNvSpPr txBox="1">
            <a:spLocks/>
          </p:cNvSpPr>
          <p:nvPr/>
        </p:nvSpPr>
        <p:spPr bwMode="auto">
          <a:xfrm>
            <a:off x="228600" y="873356"/>
            <a:ext cx="4444409" cy="536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Another way to visualize a Hamiltonian system with more than 2 dimensions.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Track where the particle passes through a surface where all other coordinates are held fixed.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Each pass, the 2D coordinates of the surface will be mapped to new values, the same mapping each pass.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Poincare section may have fixed points or invariant features even when the trajectory generally does not.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EC5E7-130A-4C33-B685-BDEB4CF7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68" y="1111490"/>
            <a:ext cx="4223605" cy="46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2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1">
            <a:extLst>
              <a:ext uri="{FF2B5EF4-FFF2-40B4-BE49-F238E27FC236}">
                <a16:creationId xmlns:a16="http://schemas.microsoft.com/office/drawing/2014/main" id="{A6DE6E50-0464-4B24-8D4B-1731C67A6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2135981"/>
            <a:ext cx="4262437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Two BPMs separated by </a:t>
            </a:r>
            <a:r>
              <a:rPr lang="el-GR" altLang="en-US" sz="2000" dirty="0">
                <a:solidFill>
                  <a:schemeClr val="accent6"/>
                </a:solidFill>
              </a:rPr>
              <a:t>π</a:t>
            </a:r>
            <a:r>
              <a:rPr lang="en-US" altLang="en-US" sz="2000" dirty="0">
                <a:solidFill>
                  <a:schemeClr val="accent6"/>
                </a:solidFill>
              </a:rPr>
              <a:t>/2 are used to make a measure of X, X’.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This is only a Poincare Section if there is no vertical oscillation or synchrotron oscillation.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If there is, you have to wait until that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other dimension is at the same part of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its oscillation.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4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- i.e. throwaway all datapoints where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  the y-oscillation is not maximum.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4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- If the fractional betatron tune is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   ~ 0.1, take only every tenth point.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see 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lec3_poincare.py</a:t>
            </a:r>
            <a:r>
              <a:rPr lang="en-US" altLang="en-US" sz="2000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Two BPM Measurement – Is it a Poincare Section?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6CB428-5987-47B1-90CF-640E4411EB2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1F90D-80EE-47C4-9D02-58AC825D868B}"/>
                  </a:ext>
                </a:extLst>
              </p14:cNvPr>
              <p14:cNvContentPartPr/>
              <p14:nvPr/>
            </p14:nvContentPartPr>
            <p14:xfrm>
              <a:off x="527760" y="4147200"/>
              <a:ext cx="7674840" cy="4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1F90D-80EE-47C4-9D02-58AC825D86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0" y="4137840"/>
                <a:ext cx="769356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80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Numerical Integration</a:t>
            </a:r>
          </a:p>
        </p:txBody>
      </p:sp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A6DEB104-5307-4C0C-8EAA-B19C8A68F5F2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151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“Numerical integration” literately means a numerical approximation of the area under the curve. Like our familiar trapezoidal method.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can use </a:t>
            </a:r>
            <a:r>
              <a:rPr lang="en-US" sz="2000" b="1" dirty="0" err="1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np.trapz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(</a:t>
            </a:r>
            <a:r>
              <a:rPr lang="en-US" sz="2000" b="1" dirty="0" err="1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x,y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8194D18-A562-48EE-9368-76D05B6D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59" y="1796019"/>
            <a:ext cx="4920343" cy="3485243"/>
          </a:xfrm>
          <a:prstGeom prst="rect">
            <a:avLst/>
          </a:prstGeom>
        </p:spPr>
      </p:pic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22108A46-8054-433F-B53A-85A3FA1515A4}"/>
              </a:ext>
            </a:extLst>
          </p:cNvPr>
          <p:cNvSpPr txBox="1">
            <a:spLocks/>
          </p:cNvSpPr>
          <p:nvPr/>
        </p:nvSpPr>
        <p:spPr bwMode="auto">
          <a:xfrm>
            <a:off x="242887" y="5367470"/>
            <a:ext cx="8672513" cy="78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“numerical integration” is also a term that refers to methods which solve ordinary differential equations with a succession of small timesteps.</a:t>
            </a:r>
          </a:p>
        </p:txBody>
      </p:sp>
    </p:spTree>
    <p:extLst>
      <p:ext uri="{BB962C8B-B14F-4D97-AF65-F5344CB8AC3E}">
        <p14:creationId xmlns:p14="http://schemas.microsoft.com/office/powerpoint/2010/main" val="1034784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Poincare Section of </a:t>
            </a:r>
            <a:r>
              <a:rPr lang="en-US" sz="2400" dirty="0" err="1"/>
              <a:t>Sextupole</a:t>
            </a:r>
            <a:r>
              <a:rPr lang="en-US" sz="2400" dirty="0"/>
              <a:t> resonance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92F79D48-DFA9-4065-BFB5-07DA744B229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1992A3F5-227C-4E24-9AB1-49098E7D7DB9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BC63D3E2-3D41-4DC8-A648-BCFF13273B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FE9C8481-1F28-4EA9-9901-3C17AE881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4" y="1424770"/>
            <a:ext cx="8591550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7E609E-3E7A-4FCF-97D7-FCA772265375}"/>
                  </a:ext>
                </a:extLst>
              </p14:cNvPr>
              <p14:cNvContentPartPr/>
              <p14:nvPr/>
            </p14:nvContentPartPr>
            <p14:xfrm>
              <a:off x="2574720" y="3803400"/>
              <a:ext cx="17280" cy="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7E609E-3E7A-4FCF-97D7-FCA772265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5360" y="3794040"/>
                <a:ext cx="3600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566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Another Example: Slip-stacking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E57909-62AB-4CA8-A326-43A731F0570E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18911A4-21D3-4D5A-91B4-0F2D4A319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4945"/>
            <a:ext cx="9001125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214B6BC-7100-4F0F-83DD-5E9DE33D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9145"/>
            <a:ext cx="8181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511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1">
            <a:extLst>
              <a:ext uri="{FF2B5EF4-FFF2-40B4-BE49-F238E27FC236}">
                <a16:creationId xmlns:a16="http://schemas.microsoft.com/office/drawing/2014/main" id="{16BF4284-20D8-4F92-B392-C434B6E1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823913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6" name="Text Box 2">
            <a:extLst>
              <a:ext uri="{FF2B5EF4-FFF2-40B4-BE49-F238E27FC236}">
                <a16:creationId xmlns:a16="http://schemas.microsoft.com/office/drawing/2014/main" id="{FEDED0B0-31E3-42C9-A36F-23F973DE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</a:pPr>
            <a:fld id="{32A55401-4E15-4CD6-B8C2-EAFF992F1AD5}" type="slidenum">
              <a:rPr lang="en-US" altLang="en-US">
                <a:solidFill>
                  <a:srgbClr val="FFFFFF"/>
                </a:solidFill>
              </a:rPr>
              <a:pPr eaLnBrk="1">
                <a:lnSpc>
                  <a:spcPct val="93000"/>
                </a:lnSpc>
              </a:pPr>
              <a:t>32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C27CB-B085-491F-AE98-245D2AE0A38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latin typeface="Helvetica" panose="020B0604020202020204" pitchFamily="34" charset="0"/>
              </a:rPr>
              <a:t>Classical Mechanics and Electromagnetism | January 2021 USPAS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07932-7128-4E9A-9462-CA39AF336AE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46829CC-0F65-4486-A30B-2572EFC33B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83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Euler-Cromer Method</a:t>
            </a:r>
          </a:p>
        </p:txBody>
      </p:sp>
      <p:pic>
        <p:nvPicPr>
          <p:cNvPr id="4" name="Picture 3" descr="\documentclass{article}&#10;\usepackage{amsmath}&#10;\pagestyle{empty}&#10;\begin{document}&#10;&#10;\begin{align} \nonumber&#10;\frac{dx}{dt} = v,\quad \frac{dv}{dt} = f(x,v)&#10;\end{align}&#10;&#10;\end{document}" title="IguanaTex Bitmap Display">
            <a:extLst>
              <a:ext uri="{FF2B5EF4-FFF2-40B4-BE49-F238E27FC236}">
                <a16:creationId xmlns:a16="http://schemas.microsoft.com/office/drawing/2014/main" id="{71A99077-1508-47E7-B92D-3FFE0743B1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3" y="971969"/>
            <a:ext cx="2512762" cy="52266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align} \nonumber&#10;x_{n+1} &amp;= x_{n}+v_{n}\Delta t \\ \nonumber&#10;v_{n+1} &amp;= v_{n}+f(x_{n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910F2961-2A55-499A-B469-C4912CA8F7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73673" y="1903672"/>
            <a:ext cx="2736762" cy="62476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\begin{align} \nonumber&#10;x_{n+1} &amp;= x_{n}+v_{n}\Delta t \\ \nonumber&#10;v_{n+1} &amp;= v_{n}+f(x_{n+1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61FA47C3-8A1D-4B6F-8DA1-CC8C74EF02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73673" y="2998798"/>
            <a:ext cx="2992761" cy="624762"/>
          </a:xfrm>
          <a:prstGeom prst="rect">
            <a:avLst/>
          </a:prstGeom>
        </p:spPr>
      </p:pic>
      <p:sp>
        <p:nvSpPr>
          <p:cNvPr id="22" name="Content Placeholder 29">
            <a:extLst>
              <a:ext uri="{FF2B5EF4-FFF2-40B4-BE49-F238E27FC236}">
                <a16:creationId xmlns:a16="http://schemas.microsoft.com/office/drawing/2014/main" id="{3B1228F7-B86A-4CCA-8F13-F2694B024133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 the differential equations: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3" name="Content Placeholder 29">
            <a:extLst>
              <a:ext uri="{FF2B5EF4-FFF2-40B4-BE49-F238E27FC236}">
                <a16:creationId xmlns:a16="http://schemas.microsoft.com/office/drawing/2014/main" id="{3BDE77DD-979E-46FF-9FEF-BBF0E9234C0C}"/>
              </a:ext>
            </a:extLst>
          </p:cNvPr>
          <p:cNvSpPr txBox="1">
            <a:spLocks/>
          </p:cNvSpPr>
          <p:nvPr/>
        </p:nvSpPr>
        <p:spPr bwMode="auto">
          <a:xfrm>
            <a:off x="2422071" y="2031933"/>
            <a:ext cx="2048257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4" name="Content Placeholder 29">
            <a:extLst>
              <a:ext uri="{FF2B5EF4-FFF2-40B4-BE49-F238E27FC236}">
                <a16:creationId xmlns:a16="http://schemas.microsoft.com/office/drawing/2014/main" id="{8433C48D-0B1D-4265-A50A-6A347A1D0CC6}"/>
              </a:ext>
            </a:extLst>
          </p:cNvPr>
          <p:cNvSpPr txBox="1">
            <a:spLocks/>
          </p:cNvSpPr>
          <p:nvPr/>
        </p:nvSpPr>
        <p:spPr bwMode="auto">
          <a:xfrm>
            <a:off x="1512126" y="3023518"/>
            <a:ext cx="29245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5" name="Content Placeholder 29">
            <a:extLst>
              <a:ext uri="{FF2B5EF4-FFF2-40B4-BE49-F238E27FC236}">
                <a16:creationId xmlns:a16="http://schemas.microsoft.com/office/drawing/2014/main" id="{9B75CBE8-714A-4A0C-AF01-478AAB43E5DC}"/>
              </a:ext>
            </a:extLst>
          </p:cNvPr>
          <p:cNvSpPr txBox="1">
            <a:spLocks/>
          </p:cNvSpPr>
          <p:nvPr/>
        </p:nvSpPr>
        <p:spPr bwMode="auto">
          <a:xfrm>
            <a:off x="318030" y="4111127"/>
            <a:ext cx="8338608" cy="23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two methods look pretty similar, what is the difference?</a:t>
            </a:r>
          </a:p>
          <a:p>
            <a:pPr marL="0" indent="0">
              <a:buNone/>
            </a:pPr>
            <a:endParaRPr lang="en-US" sz="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is 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whereas Euler is not.</a:t>
            </a:r>
          </a:p>
          <a:p>
            <a:pPr marL="0" indent="0">
              <a:buNone/>
            </a:pPr>
            <a:endParaRPr lang="en-US" sz="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methods may appear fine in the short term, but have errors in phase-space conservation that accumulate over the long term.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script </a:t>
            </a:r>
            <a:r>
              <a:rPr lang="en-US" sz="18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lec3_euler.py</a:t>
            </a: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51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Euler-Richardson Method</a:t>
            </a:r>
          </a:p>
        </p:txBody>
      </p:sp>
      <p:pic>
        <p:nvPicPr>
          <p:cNvPr id="4" name="Picture 3" descr="\documentclass{article}&#10;\usepackage{amsmath}&#10;\pagestyle{empty}&#10;\begin{document}&#10;&#10;\begin{align} \nonumber&#10;\frac{dx}{dt} = v,\quad \frac{dv}{dt} = f(x,v)&#10;\end{align}&#10;&#10;\end{document}" title="IguanaTex Bitmap Display">
            <a:extLst>
              <a:ext uri="{FF2B5EF4-FFF2-40B4-BE49-F238E27FC236}">
                <a16:creationId xmlns:a16="http://schemas.microsoft.com/office/drawing/2014/main" id="{71A99077-1508-47E7-B92D-3FFE0743B1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3" y="971969"/>
            <a:ext cx="2512762" cy="522667"/>
          </a:xfrm>
          <a:prstGeom prst="rect">
            <a:avLst/>
          </a:prstGeom>
        </p:spPr>
      </p:pic>
      <p:sp>
        <p:nvSpPr>
          <p:cNvPr id="22" name="Content Placeholder 29 1">
            <a:extLst>
              <a:ext uri="{FF2B5EF4-FFF2-40B4-BE49-F238E27FC236}">
                <a16:creationId xmlns:a16="http://schemas.microsoft.com/office/drawing/2014/main" id="{3B1228F7-B86A-4CCA-8F13-F2694B024133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 the differential equations: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15" name="Picture 14" descr="\documentclass{article}&#10;\usepackage{amsmath}&#10;\pagestyle{empty}&#10;\begin{document}&#10;&#10;\begin{align} \nonumber&#10;x_{n+1} &amp;= x_{n}+v_{n}\Delta t \\ \nonumber&#10;v_{n+1} &amp;= v_{n}+f(x_{n+1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AF6626B2-84C3-4E10-9CB0-B71F372C69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73673" y="1885848"/>
            <a:ext cx="2992761" cy="624762"/>
          </a:xfrm>
          <a:prstGeom prst="rect">
            <a:avLst/>
          </a:prstGeom>
        </p:spPr>
      </p:pic>
      <p:sp>
        <p:nvSpPr>
          <p:cNvPr id="17" name="Content Placeholder 29 2">
            <a:extLst>
              <a:ext uri="{FF2B5EF4-FFF2-40B4-BE49-F238E27FC236}">
                <a16:creationId xmlns:a16="http://schemas.microsoft.com/office/drawing/2014/main" id="{96336FD8-1677-465C-A2C4-BFACA656AEE0}"/>
              </a:ext>
            </a:extLst>
          </p:cNvPr>
          <p:cNvSpPr txBox="1">
            <a:spLocks/>
          </p:cNvSpPr>
          <p:nvPr/>
        </p:nvSpPr>
        <p:spPr bwMode="auto">
          <a:xfrm>
            <a:off x="1512126" y="1947811"/>
            <a:ext cx="29245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19" name="Content Placeholder 29 3">
            <a:extLst>
              <a:ext uri="{FF2B5EF4-FFF2-40B4-BE49-F238E27FC236}">
                <a16:creationId xmlns:a16="http://schemas.microsoft.com/office/drawing/2014/main" id="{02CEC2C6-CC41-4691-AE80-8BFA7FD847D4}"/>
              </a:ext>
            </a:extLst>
          </p:cNvPr>
          <p:cNvSpPr txBox="1">
            <a:spLocks/>
          </p:cNvSpPr>
          <p:nvPr/>
        </p:nvSpPr>
        <p:spPr bwMode="auto">
          <a:xfrm>
            <a:off x="318030" y="3017596"/>
            <a:ext cx="8338608" cy="34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Content Placeholder 29 4">
            <a:extLst>
              <a:ext uri="{FF2B5EF4-FFF2-40B4-BE49-F238E27FC236}">
                <a16:creationId xmlns:a16="http://schemas.microsoft.com/office/drawing/2014/main" id="{67DB70AA-3EEC-4990-AB1F-D57285370A60}"/>
              </a:ext>
            </a:extLst>
          </p:cNvPr>
          <p:cNvSpPr txBox="1">
            <a:spLocks/>
          </p:cNvSpPr>
          <p:nvPr/>
        </p:nvSpPr>
        <p:spPr bwMode="auto">
          <a:xfrm>
            <a:off x="1090238" y="3061936"/>
            <a:ext cx="3397096" cy="7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Euler-Richardson Method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 2nd-order Runge-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Kutta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  <p:pic>
        <p:nvPicPr>
          <p:cNvPr id="6" name="Picture 5" descr="\documentclass{article}&#10;\usepackage{amsmath}&#10;\pagestyle{empty}&#10;\begin{document}&#10;&#10;\begin{align} \nonumber&#10;x_{n+1/2} &amp;= x_{n}+\frac{1}{2}v_{n}\Delta t \\ \nonumber&#10;v_{n+1/2} &amp;= v_{n}+\frac{1}{2}f(x_{n+1},v_{n})\Delta t \\ \nonumber&#10;x_{n+1} &amp;= x_{n}+v_{n+1/2}\Delta t \\ \nonumber&#10;v_{n+1} &amp;= v_{n}+f(x_{n+1/2},v_{n+1/2})\Delta t&#10;\end{align}&#10;&#10;\end{document}" title="IguanaTex Bitmap Display">
            <a:extLst>
              <a:ext uri="{FF2B5EF4-FFF2-40B4-BE49-F238E27FC236}">
                <a16:creationId xmlns:a16="http://schemas.microsoft.com/office/drawing/2014/main" id="{D90AC1ED-DA0B-4133-92DD-89E14D3818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72000" y="2938066"/>
            <a:ext cx="3862856" cy="1904762"/>
          </a:xfrm>
          <a:prstGeom prst="rect">
            <a:avLst/>
          </a:prstGeom>
        </p:spPr>
      </p:pic>
      <p:sp>
        <p:nvSpPr>
          <p:cNvPr id="26" name="Content Placeholder 29">
            <a:extLst>
              <a:ext uri="{FF2B5EF4-FFF2-40B4-BE49-F238E27FC236}">
                <a16:creationId xmlns:a16="http://schemas.microsoft.com/office/drawing/2014/main" id="{7232D531-A9CF-4B54-8E52-A478E2D1B39C}"/>
              </a:ext>
            </a:extLst>
          </p:cNvPr>
          <p:cNvSpPr txBox="1">
            <a:spLocks/>
          </p:cNvSpPr>
          <p:nvPr/>
        </p:nvSpPr>
        <p:spPr bwMode="auto">
          <a:xfrm>
            <a:off x="301024" y="5094650"/>
            <a:ext cx="8338608" cy="11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Euler-Richardson is “non-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”, but it is a second-order method which means errors scale with </a:t>
            </a:r>
            <a:r>
              <a:rPr lang="el-GR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Δ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baseline="30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instead of </a:t>
            </a:r>
            <a:r>
              <a:rPr lang="el-GR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Δ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script </a:t>
            </a:r>
            <a:r>
              <a:rPr lang="en-US" sz="18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lec3_fall.py</a:t>
            </a: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Content Placeholder 29 2">
            <a:extLst>
              <a:ext uri="{FF2B5EF4-FFF2-40B4-BE49-F238E27FC236}">
                <a16:creationId xmlns:a16="http://schemas.microsoft.com/office/drawing/2014/main" id="{70A9C379-25EB-483C-969F-6F32CE9F8540}"/>
              </a:ext>
            </a:extLst>
          </p:cNvPr>
          <p:cNvSpPr txBox="1">
            <a:spLocks/>
          </p:cNvSpPr>
          <p:nvPr/>
        </p:nvSpPr>
        <p:spPr bwMode="auto">
          <a:xfrm>
            <a:off x="7734858" y="1844941"/>
            <a:ext cx="1276846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1st order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8" name="Content Placeholder 29 2">
            <a:extLst>
              <a:ext uri="{FF2B5EF4-FFF2-40B4-BE49-F238E27FC236}">
                <a16:creationId xmlns:a16="http://schemas.microsoft.com/office/drawing/2014/main" id="{AACF982E-CD13-4339-BE28-D0DFB89ACC0C}"/>
              </a:ext>
            </a:extLst>
          </p:cNvPr>
          <p:cNvSpPr txBox="1">
            <a:spLocks/>
          </p:cNvSpPr>
          <p:nvPr/>
        </p:nvSpPr>
        <p:spPr bwMode="auto">
          <a:xfrm>
            <a:off x="7331528" y="2922299"/>
            <a:ext cx="1680175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2nd order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</a:t>
            </a: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85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Stormer-</a:t>
            </a:r>
            <a:r>
              <a:rPr lang="en-US" sz="2400" dirty="0" err="1">
                <a:solidFill>
                  <a:schemeClr val="tx2"/>
                </a:solidFill>
              </a:rPr>
              <a:t>Verlet</a:t>
            </a:r>
            <a:r>
              <a:rPr lang="en-US" sz="2400" dirty="0">
                <a:solidFill>
                  <a:schemeClr val="tx2"/>
                </a:solidFill>
              </a:rPr>
              <a:t> Method (2nd-order, </a:t>
            </a:r>
            <a:r>
              <a:rPr lang="en-US" sz="2400" dirty="0" err="1">
                <a:solidFill>
                  <a:schemeClr val="tx2"/>
                </a:solidFill>
              </a:rPr>
              <a:t>symplectic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3" name="Picture 2" descr="\documentclass{article}&#10;\usepackage{amsmath}&#10;\pagestyle{empty}&#10;\begin{document}&#10;&#10;\begin{align} \nonumber&#10;x_{n+1} &amp;= x_{n}+v_{n} \Delta t + \frac{1}{2} f(x_{n}) (\Delta t)^{2} \\ \nonumber&#10;v_{n+1} &amp;= v_{n}+\frac{1}{2}f(x_{n})\Delta t +\frac{1}{2}f(x_{n+1})\Delta t&#10;\end{align}&#10;&#10;\end{document}" title="IguanaTex Bitmap Display">
            <a:extLst>
              <a:ext uri="{FF2B5EF4-FFF2-40B4-BE49-F238E27FC236}">
                <a16:creationId xmlns:a16="http://schemas.microsoft.com/office/drawing/2014/main" id="{85D47F7E-D530-476A-90D9-50FA1B49CC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02605" y="1910562"/>
            <a:ext cx="4236190" cy="112152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align} \nonumber&#10;\frac{dx}{dt} = v,\quad \frac{dv}{dt} = f(x)&#10;\end{align}&#10;&#10;\end{document}" title="IguanaTex Bitmap Display">
            <a:extLst>
              <a:ext uri="{FF2B5EF4-FFF2-40B4-BE49-F238E27FC236}">
                <a16:creationId xmlns:a16="http://schemas.microsoft.com/office/drawing/2014/main" id="{60703570-54B4-47A1-9B35-BC62842530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4" y="971969"/>
            <a:ext cx="2270477" cy="522667"/>
          </a:xfrm>
          <a:prstGeom prst="rect">
            <a:avLst/>
          </a:prstGeom>
        </p:spPr>
      </p:pic>
      <p:sp>
        <p:nvSpPr>
          <p:cNvPr id="23" name="Content Placeholder 29 1">
            <a:extLst>
              <a:ext uri="{FF2B5EF4-FFF2-40B4-BE49-F238E27FC236}">
                <a16:creationId xmlns:a16="http://schemas.microsoft.com/office/drawing/2014/main" id="{3503296A-E163-4D5F-A3B1-2D8CCB8C6EF2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force doesn’t depend on v: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5" name="Content Placeholder 29 2">
            <a:extLst>
              <a:ext uri="{FF2B5EF4-FFF2-40B4-BE49-F238E27FC236}">
                <a16:creationId xmlns:a16="http://schemas.microsoft.com/office/drawing/2014/main" id="{743098AB-27C3-4181-92EF-EE94ABC8983D}"/>
              </a:ext>
            </a:extLst>
          </p:cNvPr>
          <p:cNvSpPr txBox="1">
            <a:spLocks/>
          </p:cNvSpPr>
          <p:nvPr/>
        </p:nvSpPr>
        <p:spPr bwMode="auto">
          <a:xfrm>
            <a:off x="7168242" y="2036434"/>
            <a:ext cx="1680175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2nd order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9" name="Content Placeholder 29 4">
            <a:extLst>
              <a:ext uri="{FF2B5EF4-FFF2-40B4-BE49-F238E27FC236}">
                <a16:creationId xmlns:a16="http://schemas.microsoft.com/office/drawing/2014/main" id="{68922129-6BA7-48A0-89ED-4AD01E3BE084}"/>
              </a:ext>
            </a:extLst>
          </p:cNvPr>
          <p:cNvSpPr txBox="1">
            <a:spLocks/>
          </p:cNvSpPr>
          <p:nvPr/>
        </p:nvSpPr>
        <p:spPr bwMode="auto">
          <a:xfrm>
            <a:off x="377830" y="2192246"/>
            <a:ext cx="1988457" cy="5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Velocity 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Verlet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93857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4th-order Runge-</a:t>
            </a:r>
            <a:r>
              <a:rPr lang="en-US" sz="2400" dirty="0" err="1">
                <a:solidFill>
                  <a:schemeClr val="tx2"/>
                </a:solidFill>
              </a:rPr>
              <a:t>Kutta</a:t>
            </a:r>
            <a:r>
              <a:rPr lang="en-US" sz="2400" dirty="0">
                <a:solidFill>
                  <a:schemeClr val="tx2"/>
                </a:solidFill>
              </a:rPr>
              <a:t> (non-</a:t>
            </a:r>
            <a:r>
              <a:rPr lang="en-US" sz="2400" dirty="0" err="1">
                <a:solidFill>
                  <a:schemeClr val="tx2"/>
                </a:solidFill>
              </a:rPr>
              <a:t>symplectic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k_{1v} &amp;= f(x_{n},v_{n})\Delta t \\ \nonumber&#10;k_{1x} &amp;= v_{n} \Delta t \\ \nonumber&#10;k_{2v} &amp;= f\left( x_{n} + \frac{k_{1x}}{2} , v_{n} + \frac{k_{1v}}{2} \right)\Delta t \\ \nonumber&#10;k_{2x} &amp;= \left(v_{n} + \frac{k_{1v}}{2} \right) \Delta t \\ \nonumber&#10;k_{3v} &amp;= f\left( x_{n} + \frac{k_{2x}}{2} , v_{n} + \frac{k_{2v}}{2} \right)\Delta t \\ \nonumber&#10;k_{3x} &amp;= \left(v_{n} + \frac{k_{2v}}{2} \right) \Delta t \\ \nonumber&#10;k_{4v} &amp;= f(x_{n}+k_{3x},v_{n}+k_{3v})\Delta t \\ \nonumber&#10;k_{4x} &amp;= (v_{n} + k_{3x}) \Delta t \\ \nonumber&#10;v_{n+1} &amp;= v_{n} + \frac{1}{6}(k_{1v}+2k_{2v}+2k_{3v}+k_{4v}) \\ \nonumber&#10;x_{n+1} &amp;= x_{n} + \frac{1}{6}(k_{1x}+2k_{2x}+2k_{3x}+k_{4x})&#10;\end{align}&#10;&#10;\end{document}" title="IguanaTex Bitmap Display">
            <a:extLst>
              <a:ext uri="{FF2B5EF4-FFF2-40B4-BE49-F238E27FC236}">
                <a16:creationId xmlns:a16="http://schemas.microsoft.com/office/drawing/2014/main" id="{7A1AED04-EEEB-48D3-89BF-C6F61A6C6A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52039" y="1111413"/>
            <a:ext cx="3911100" cy="4848261"/>
          </a:xfrm>
          <a:prstGeom prst="rect">
            <a:avLst/>
          </a:prstGeom>
        </p:spPr>
      </p:pic>
      <p:sp>
        <p:nvSpPr>
          <p:cNvPr id="25" name="Content Placeholder 29 4">
            <a:extLst>
              <a:ext uri="{FF2B5EF4-FFF2-40B4-BE49-F238E27FC236}">
                <a16:creationId xmlns:a16="http://schemas.microsoft.com/office/drawing/2014/main" id="{C4FB13BE-0CA6-46E8-AFA4-AC71B86915F1}"/>
              </a:ext>
            </a:extLst>
          </p:cNvPr>
          <p:cNvSpPr txBox="1">
            <a:spLocks/>
          </p:cNvSpPr>
          <p:nvPr/>
        </p:nvSpPr>
        <p:spPr bwMode="auto">
          <a:xfrm>
            <a:off x="2092330" y="2167141"/>
            <a:ext cx="1902727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4th-Order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Runge-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Kutta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5980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Analyzing Trajectories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13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2/9/2022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Particle and Stability</a:t>
            </a:r>
          </a:p>
        </p:txBody>
      </p:sp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2FE03F02-5D58-42B5-BE7A-8C12B59F7256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How can you tell if a particle trajectory is stable?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stable motion is bounded, which mean you can identify a line on 	either side that the particle will never cross.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Particle motion is usually restricted by physical boundaries anyway.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a particle can be “lost” because it crosses a physical boundary even if 	it is “stable” in the sense of not having a trajectory towards infinity.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It is technically possible for particle motion to unstable in some phase-space coordinates while stable in the others.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If you are tracking an ensemble property such as emittance, it is best to exclude unstable or lost particles from the calculation.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if you are tracking ensemble behavior over time, you may want to also 	retro-actively exclude particles if they are ultimately going to be lost.</a:t>
            </a:r>
          </a:p>
        </p:txBody>
      </p:sp>
    </p:spTree>
    <p:extLst>
      <p:ext uri="{BB962C8B-B14F-4D97-AF65-F5344CB8AC3E}">
        <p14:creationId xmlns:p14="http://schemas.microsoft.com/office/powerpoint/2010/main" val="3435859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236.595"/>
  <p:tag name="LATEXADDIN" val="\documentclass{article}&#10;\usepackage{amsmath}&#10;\pagestyle{empty}&#10;\begin{document}&#10;&#10;\begin{align} \nonumber&#10;\frac{dx}{dt} = v,\quad \frac{dv}{dt} = f(x,v)&#10;\end{align}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2525.603"/>
  <p:tag name="LATEXADDIN" val="\documentclass{article}&#10;\usepackage{amsmath}&#10;\pagestyle{empty}&#10;\begin{document}&#10;&#10;\begin{align} \nonumber&#10;D = \log_{10} \left( \sqrt{\left(\nu_{x}^{(1)} - \nu_{x}^{(2)}\right)^{2} + \left(\nu_{y}^{(1)} - \nu_{y}^{(2)}\right)^{2}} \right)&#10;\end{align}&#10;&#10;\end{document}"/>
  <p:tag name="IGUANATEXSIZE" val="20"/>
  <p:tag name="IGUANATEXCURSOR" val="236"/>
  <p:tag name="TRANSPARENCY" val="True"/>
  <p:tag name="FILENAME" val=""/>
  <p:tag name="LATEXENGINEID" val="1"/>
  <p:tag name="TEMPFOLDER" val=".\"/>
  <p:tag name="LATEXFORMHEIGHT" val="311.5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823"/>
  <p:tag name="ORIGINALWIDTH" val="1350.939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&#10;\end{align}&#10;&#10;\end{document}"/>
  <p:tag name="IGUANATEXSIZE" val="22"/>
  <p:tag name="IGUANATEXCURSOR" val="31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1923.268"/>
  <p:tag name="LATEXADDIN" val="\documentclass{article}&#10;\usepackage{amsmath}&#10;\pagestyle{empty}&#10;\begin{document}&#10;&#10;\begin{align} \nonumber&#10;\{x_{n+1},v_{n+1}\}_{x_{n},v_{n}} = 1 \leftrightarrow \det M = 1&#10;\end{align}&#10;&#10;\end{document}"/>
  <p:tag name="IGUANATEXSIZE" val="22"/>
  <p:tag name="IGUANATEXCURSOR" val="12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6292"/>
  <p:tag name="ORIGINALWIDTH" val="1149.16"/>
  <p:tag name="LATEXADDIN" val="\documentclass{article}&#10;\usepackage{amsmath}&#10;\pagestyle{empty}&#10;\begin{document}&#10;&#10;\begin{align} \nonumber&#10;x_{n},v_{n} \longrightarrow x_{n+1},v_{n+1}&#10;\end{align}&#10;&#10;\end{document}"/>
  <p:tag name="IGUANATEXSIZE" val="22"/>
  <p:tag name="IGUANATEXCURSOR" val="1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5735"/>
  <p:tag name="ORIGINALWIDTH" val="2424.338"/>
  <p:tag name="LATEXADDIN" val="\documentclass{article}&#10;\usepackage{amsmath}&#10;\pagestyle{empty}&#10;\begin{document}&#10;&#10;\begin{align} \nonumber&#10;\left( \begin{array}{c}&#10;dx_{n+1} \\&#10;~ \\&#10;dv_{n+1}&#10;\end{array} \right)&#10;=&#10;\left( \begin{array}{cc}&#10;\frac{\partial x_{n+1}}{\partial x_{n}} &amp; \frac{\partial x_{n+1}}{\partial v_{n+1}} \\&#10;~ &amp; ~ \\&#10;\frac{\partial v_{n+1}}{\partial x_{n}} &amp; \frac{\partial v_{n+1}}{\partial v_{n+1}}&#10;\end{array} \right) \left( \begin{array}{c}&#10;dx_{n} \\&#10;~ \\&#10;dv_{n}&#10;\end{array} \right)&#10;\end{align}&#10;&#10;\end{document}"/>
  <p:tag name="IGUANATEXSIZE" val="22"/>
  <p:tag name="IGUANATEXCURSOR" val="1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158"/>
  <p:tag name="ORIGINALWIDTH" val="2494.848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^{(x)}_{n}} &amp; \frac{\partial x_{n+1}}{\partial y_{n}} &amp; \frac{\partial x_{n+1}}{\partial v^{(y)}_{n}} &amp; \dots \\&#10;\frac{\partial v^{(x)}_{n+1}}{\partial x_{n}} &amp; \frac{\partial v^{(x)}_{n+1}}{\partial v^{(x)}_{n}} &amp; \frac{\partial v^{(x)}_{n+1}}{\partial y_{n}} &amp; \frac{\partial v^{(x)}_{n+1}}{\partial v^{(y)}_{n}} &amp; \dots \\&#10;\frac{\partial y_{n+1}}{\partial x_{n}} &amp; \frac{\partial y_{n+1}}{\partial v^{(x)}_{n}} &amp; \frac{\partial y_{n+1}}{\partial y_{n}} &amp; \frac{\partial y_{n+1}}{\partial v^{(y)}_{n}} &amp; \dots \\&#10;\frac{\partial v^{(y)}_{n+1}}{\partial x_{n}} &amp; \frac{\partial v^{(y)}_{n+1}}{\partial v^{(x)}_{n}} &amp; \frac{\partial v^{(y)}_{n+1}}{\partial y_{n}} &amp; \frac{\partial v^{(y)}_{n+1}}{\partial v^{(y)}_{n}} &amp; \dots  \\&#10;\vdots &amp; \vdots &amp; \vdots &amp; \vdots &amp; \ddots \\&#10;\end{array} \right)&#10;\end{align}&#10;&#10;\end{document}"/>
  <p:tag name="IGUANATEXSIZE" val="22"/>
  <p:tag name="IGUANATEXCURSOR" val="52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4.0494"/>
  <p:tag name="ORIGINALWIDTH" val="741.1034"/>
  <p:tag name="LATEXADDIN" val="\documentclass{article}&#10;\usepackage{amsmath}&#10;\pagestyle{empty}&#10;\begin{document}&#10;&#10;\begin{align} \nonumber&#10;M_{ij} = \frac{\partial w_{n+1}^{(i)}}{&#10;\partial w_{n}^{(j)}}&#10;\end{align}&#10;&#10;\end{document}"/>
  <p:tag name="IGUANATEXSIZE" val="22"/>
  <p:tag name="IGUANATEXCURSOR" val="1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693.8469"/>
  <p:tag name="LATEXADDIN" val="\documentclass{article}&#10;\usepackage{amsmath}&#10;\pagestyle{empty}&#10;\begin{document}&#10;&#10;\begin{align} \nonumber&#10;M S M^{T} = S,&#10;\end{align}&#10;&#10;\end{document}"/>
  <p:tag name="IGUANATEXSIZE" val="22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4.0494"/>
  <p:tag name="ORIGINALWIDTH" val="741.1034"/>
  <p:tag name="LATEXADDIN" val="\documentclass{article}&#10;\usepackage{amsmath}&#10;\pagestyle{empty}&#10;\begin{document}&#10;&#10;\begin{align} \nonumber&#10;M_{ij} = \frac{\partial w_{n+1}^{(i)}}{&#10;\partial w_{n}^{(j)}}&#10;\end{align}&#10;&#10;\end{document}"/>
  <p:tag name="IGUANATEXSIZE" val="22"/>
  <p:tag name="IGUANATEXCURSOR" val="1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6.3542"/>
  <p:tag name="ORIGINALWIDTH" val="1601.473"/>
  <p:tag name="LATEXADDIN" val="\documentclass{article}&#10;\usepackage{amsmath}&#10;\pagestyle{empty}&#10;\begin{document}&#10;&#10;\begin{align} \nonumber&#10;S = \left( \begin{array}{cccc}&#10;S_{2} &amp; 0 &amp; \dots &amp; 0 \\&#10;0 &amp; S_{2} &amp; \ddots &amp; \vdots \\&#10;\vdots &amp; \ddots &amp; \ddots &amp; 0 \\&#10;0 &amp; \dots &amp; 0 &amp; S_{2} &#10;\end{array} \right),&#10;\end{align}&#10;&#10;\end{document}"/>
  <p:tag name="IGUANATEXSIZE" val="22"/>
  <p:tag name="IGUANATEXCURSOR" val="2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346.832"/>
  <p:tag name="LATEXADDIN" val="\documentclass{article}&#10;\usepackage{amsmath}&#10;\pagestyle{empty}&#10;\begin{document}&#10;&#10;\begin{align} \nonumber&#10;x_{n+1} &amp;= x_{n}+v_{n}\Delta t \\ \nonumber&#10;v_{n+1} &amp;= v_{n}+f(x_{n},v_{n})\Delta t&#10;\end{align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919.6284"/>
  <p:tag name="LATEXADDIN" val="\documentclass{article}&#10;\usepackage{amsmath}&#10;\pagestyle{empty}&#10;\begin{document}&#10;&#10;\begin{align} \nonumber&#10;S_{2} = \left( \begin{array}{cc}&#10;0 &amp; 1 \\ &#10;-1 &amp; 0&#10;\end{array} \right)&#10;\end{align}&#10;&#10;\end{document}"/>
  <p:tag name="IGUANATEXSIZE" val="22"/>
  <p:tag name="IGUANATEXCURSOR" val="15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823"/>
  <p:tag name="ORIGINALWIDTH" val="1981.026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 \longrightarrow \det M&#10;\end{align}&#10;&#10;\end{document}"/>
  <p:tag name="IGUANATEXSIZE" val="22"/>
  <p:tag name="IGUANATEXCURSOR" val="3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163.105"/>
  <p:tag name="LATEXADDIN" val="\documentclass{article}&#10;\usepackage{amsmath}&#10;\pagestyle{empty}&#10;\begin{document}&#10;&#10;\begin{align} \nonumber&#10;x_{n+1} &amp;= x_{n}+v_{n}\Delta t \\ \nonumber&#10;v_{n+1} &amp;= v_{n}+f(x_{n})\Delta t&#10;\end{align}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289.089"/>
  <p:tag name="LATEXADDIN" val="\documentclass{article}&#10;\usepackage{amsmath}&#10;\pagestyle{empty}&#10;\begin{document}&#10;&#10;\begin{align} \nonumber&#10;x_{n+1} &amp;= x_{n}+v_{n}\Delta t \\ \nonumber&#10;v_{n+1} &amp;= v_{n}+f(x_{n+1})\Delta t&#10;\end{align}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5425"/>
  <p:tag name="ORIGINALWIDTH" val="1801.751"/>
  <p:tag name="LATEXADDIN" val="\documentclass{article}&#10;\usepackage{amsmath}&#10;\pagestyle{empty}&#10;\begin{document}&#10;&#10;\begin{align} \nonumber&#10;\left( \begin{array}{cc}&#10;1 &amp; \Delta t \\&#10;\frac{\partial f}{\partial x}\Delta t &amp; 1 \\&#10;\end{array} \right) \longrightarrow 1- \frac{\partial f}{\partial x} (\Delta t)^{2}&#10;\end{align}&#10;&#10;\end{document}"/>
  <p:tag name="IGUANATEXSIZE" val="22"/>
  <p:tag name="IGUANATEXCURSOR" val="27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939.131"/>
  <p:tag name="LATEXADDIN" val="\documentclass{article}&#10;\usepackage{amsmath}&#10;\pagestyle{empty}&#10;\begin{document}&#10;&#10;\begin{align} \nonumber&#10;\left( \begin{array}{cc}&#10;1 &amp; \Delta t \\&#10;0 &amp; 1 \\&#10;\end{array} \right) \longrightarrow 1&#10;\end{align}&#10;&#10;\end{document}"/>
  <p:tag name="IGUANATEXSIZE" val="22"/>
  <p:tag name="IGUANATEXCURSOR" val="1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690.8464"/>
  <p:tag name="LATEXADDIN" val="\documentclass{article}&#10;\usepackage{amsmath}&#10;\pagestyle{empty}&#10;\begin{document}&#10;&#10;\begin{align} \nonumber&#10;q,p \longrightarrow Q,P&#10;\end{align}&#10;&#10;\end{document}"/>
  <p:tag name="IGUANATEXSIZE" val="22"/>
  <p:tag name="IGUANATEXCURSOR" val="10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359.19"/>
  <p:tag name="LATEXADDIN" val="\documentclass{article}&#10;\usepackage{amsmath}&#10;\pagestyle{empty}&#10;\begin{document}&#10;&#10;\begin{align} \nonumber&#10;M: q_{n},p_{n} \longrightarrow q_{n+1},p_{n+1}&#10;\end{align}&#10;&#10;\end{document}"/>
  <p:tag name="IGUANATEXSIZE" val="22"/>
  <p:tag name="IGUANATEXCURSOR" val="150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935"/>
  <p:tag name="ORIGINALWIDTH" val="1416.198"/>
  <p:tag name="LATEXADDIN" val="\documentclass{article}&#10;\usepackage{amsmath}&#10;\pagestyle{empty}&#10;\begin{document}&#10;&#10;\begin{align} \nonumber&#10;&amp; (q_{n+1},p_{n+1}) = M[(q_{n},p_{n})] \\ \nonumber&#10;&amp; \vec{\eta}_{n+1} = M[\vec{\eta}_{n}]&#10;\end{align}&#10;&#10;\end{document}"/>
  <p:tag name="IGUANATEXSIZE" val="22"/>
  <p:tag name="IGUANATEXCURSOR" val="17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472.816"/>
  <p:tag name="LATEXADDIN" val="\documentclass{article}&#10;\usepackage{amsmath}&#10;\pagestyle{empty}&#10;\begin{document}&#10;&#10;\begin{align} \nonumber&#10;x_{n+1} &amp;= x_{n}+v_{n}\Delta t \\ \nonumber&#10;v_{n+1} &amp;= v_{n}+f(x_{n+1},v_{n})\Delta t&#10;\end{align}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.792"/>
  <p:tag name="ORIGINALWIDTH" val="531.0741"/>
  <p:tag name="LATEXADDIN" val="\documentclass{article}&#10;\usepackage{amsmath}&#10;\pagestyle{empty}&#10;\begin{document}&#10;&#10;\begin{align} \nonumber&#10;&amp; I_{n+1}=I_{n} \\ \nonumber&#10;&amp; \theta_{n+1} = \theta_{n}\end{align}&#10;&#10;\end{document}"/>
  <p:tag name="IGUANATEXSIZE" val="20"/>
  <p:tag name="IGUANATEXCURSOR" val="161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0406"/>
  <p:tag name="ORIGINALWIDTH" val="616.5861"/>
  <p:tag name="LATEXADDIN" val="\documentclass{article}&#10;\usepackage{amsmath}&#10;\pagestyle{empty}&#10;\begin{document}&#10;&#10;\begin{align} \nonumber&#10;&amp; I_{n} = 0 \\ \nonumber&#10;&amp; \theta_{n} = 0~\text{or}~\pi&#10;\end{align}&#10;&#10;\end{document}"/>
  <p:tag name="IGUANATEXSIZE" val="20"/>
  <p:tag name="IGUANATEXCURSOR" val="107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.0419"/>
  <p:tag name="ORIGINALWIDTH" val="1215.92"/>
  <p:tag name="LATEXADDIN" val="\documentclass{article}&#10;\usepackage{amsmath}&#10;\pagestyle{empty}&#10;\begin{document}&#10;&#10;\begin{align} \nonumber&#10;T:~&amp; q_{n+1} = p_{n} \\ \nonumber&#10;&amp; p_{n+1} = -q_{n} + kp_{n}&#10;\end{align}&#10;&#10;\end{document}"/>
  <p:tag name="IGUANATEXSIZE" val="20"/>
  <p:tag name="IGUANATEXCURSOR" val="108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287.709"/>
  <p:tag name="LATEXADDIN" val="\documentclass{article}&#10;\usepackage{amsmath}&#10;\pagestyle{empty}&#10;\begin{document}&#10;&#10;\begin{align} \nonumber&#10;Aq^{2} + Bp^{2} + Cqp = Bq^{2} + [A+Bk^{2} + Ck]p^{2} - [2kB+C]qp&#10;\end{align}&#10;&#10;\end{document}"/>
  <p:tag name="IGUANATEXSIZE" val="20"/>
  <p:tag name="IGUANATEXCURSOR" val="166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294.681"/>
  <p:tag name="LATEXADDIN" val="\documentclass{article}&#10;\usepackage{amsmath}&#10;\pagestyle{empty}&#10;\begin{document}&#10;&#10;\begin{align} \nonumber&#10;f(q_{n},p_{n}) = f(T(q_{n},p_{n}))&#10;\end{align}&#10;&#10;\end{document}"/>
  <p:tag name="IGUANATEXSIZE" val="20"/>
  <p:tag name="IGUANATEXCURSOR" val="13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237.673"/>
  <p:tag name="LATEXADDIN" val="\documentclass{article}&#10;\usepackage{amsmath}&#10;\pagestyle{empty}&#10;\begin{document}&#10;&#10;\begin{align} \nonumber&#10;f(q,p) = q^{2} + p^{2} -kqp&#10;\end{align}&#10;&#10;\end{document}"/>
  <p:tag name="IGUANATEXSIZE" val="20"/>
  <p:tag name="IGUANATEXCURSOR" val="130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5157"/>
  <p:tag name="ORIGINALWIDTH" val="1061.398"/>
  <p:tag name="LATEXADDIN" val="\documentclass{article}&#10;\usepackage{amsmath}&#10;\pagestyle{empty}&#10;\begin{document}&#10;&#10;\begin{align} \nonumber&#10;A = B,\quad C = - Bk&#10;\end{align}&#10;&#10;\end{document}"/>
  <p:tag name="IGUANATEXSIZE" val="20"/>
  <p:tag name="IGUANATEXCURSOR" val="12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460.454"/>
  <p:tag name="LATEXADDIN" val="\documentclass{article}&#10;\usepackage{amsmath}&#10;\pagestyle{empty}&#10;\begin{document}&#10;&#10;\begin{align} \nonumber&#10;f(q,p) = Aq^{2} + Bp^{2} + Cqp&#10;\end{align}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236.595"/>
  <p:tag name="LATEXADDIN" val="\documentclass{article}&#10;\usepackage{amsmath}&#10;\pagestyle{empty}&#10;\begin{document}&#10;&#10;\begin{align} \nonumber&#10;\frac{dx}{dt} = v,\quad \frac{dv}{dt} = f(x,v)&#10;\end{align}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1.049"/>
  <p:tag name="ORIGINALWIDTH" val="3812.782"/>
  <p:tag name="LATEXADDIN" val="\documentclass{article}&#10;\usepackage{amsmath}&#10;\pagestyle{empty}&#10;\begin{document}&#10;&#10;\begin{align} \nonumber&#10;&amp;\text{if}~\vec{\eta}_{2} = M[\vec{\eta}_{1}],~\text{then}~\alpha\vec{\eta}_{2} = M[\alpha\vec{\eta}_{1}]. \\ \nonumber&#10;&amp;\text{if}~\vec{\eta}_{2}^{(1)} = M[\vec{\eta}_{1}^{(1)}]~\text{and}~\vec{\eta}_{2}^{(2)} = M[\vec{\eta}_{1}^{(2)}],~\text{then}~\vec{\eta}_{2}^{(1)}+\vec{\eta}_{2}^{(2)} = M[\vec{\eta}_{1}^{(1)}+\vec{\eta}_{1}^{(2)}].&#10;\end{align}&#10;&#10;\end{document}"/>
  <p:tag name="IGUANATEXSIZE" val="22"/>
  <p:tag name="IGUANATEXCURSOR" val="39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31.116"/>
  <p:tag name="LATEXADDIN" val="\documentclass{article}&#10;\usepackage{amsmath}&#10;\pagestyle{empty}&#10;\begin{document}&#10;&#10;\begin{align} \nonumber&#10;B[A[\vec{\eta}]] = BA\vec{\eta}&#10;\end{align}&#10;&#10;\end{document}"/>
  <p:tag name="IGUANATEXSIZE" val="22"/>
  <p:tag name="IGUANATEXCURSOR" val="11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1449.202"/>
  <p:tag name="LATEXADDIN" val="\documentclass{article}&#10;\usepackage{amsmath}&#10;\pagestyle{empty}&#10;\begin{document}&#10;&#10;\begin{align} \nonumber&#10;M^{n} = [U\Lambda U^{T}]^{n} = U\Lambda^{n}U^{T}&#10;\end{align}&#10;&#10;\end{document}"/>
  <p:tag name="IGUANATEXSIZE" val="22"/>
  <p:tag name="IGUANATEXCURSOR" val="123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472.816"/>
  <p:tag name="LATEXADDIN" val="\documentclass{article}&#10;\usepackage{amsmath}&#10;\pagestyle{empty}&#10;\begin{document}&#10;&#10;\begin{align} \nonumber&#10;x_{n+1} &amp;= x_{n}+v_{n}\Delta t \\ \nonumber&#10;v_{n+1} &amp;= v_{n}+f(x_{n+1},v_{n})\Delta t&#10;\end{align}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7.3828"/>
  <p:tag name="ORIGINALWIDTH" val="1901.012"/>
  <p:tag name="LATEXADDIN" val="\documentclass{article}&#10;\usepackage{amsmath}&#10;\pagestyle{empty}&#10;\begin{document}&#10;&#10;\begin{align} \nonumber&#10;x_{n+1/2} &amp;= x_{n}+\frac{1}{2}v_{n}\Delta t \\ \nonumber&#10;v_{n+1/2} &amp;= v_{n}+\frac{1}{2}f(x_{n+1},v_{n})\Delta t \\ \nonumber&#10;x_{n+1} &amp;= x_{n}+v_{n+1/2}\Delta t \\ \nonumber&#10;v_{n+1} &amp;= v_{n}+f(x_{n+1/2},v_{n+1/2})\Delta t&#10;\end{align}&#10;&#10;\end{document}"/>
  <p:tag name="IGUANATEXSIZE" val="20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.931"/>
  <p:tag name="ORIGINALWIDTH" val="2084.739"/>
  <p:tag name="LATEXADDIN" val="\documentclass{article}&#10;\usepackage{amsmath}&#10;\pagestyle{empty}&#10;\begin{document}&#10;&#10;\begin{align} \nonumber&#10;x_{n+1} &amp;= x_{n}+v_{n} \Delta t + \frac{1}{2} f(x_{n}) (\Delta t)^{2} \\ \nonumber&#10;v_{n+1} &amp;= v_{n}+\frac{1}{2}f(x_{n})\Delta t +\frac{1}{2}f(x_{n+1})\Delta t&#10;\end{align}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117.36"/>
  <p:tag name="LATEXADDIN" val="\documentclass{article}&#10;\usepackage{amsmath}&#10;\pagestyle{empty}&#10;\begin{document}&#10;&#10;\begin{align} \nonumber&#10;\frac{dx}{dt} = v,\quad \frac{dv}{dt} = f(x)&#10;\end{align}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7.911"/>
  <p:tag name="ORIGINALWIDTH" val="2184.477"/>
  <p:tag name="LATEXADDIN" val="\documentclass{article}&#10;\usepackage{amsmath}&#10;\pagestyle{empty}&#10;\begin{document}&#10;&#10;\begin{align} \nonumber&#10;k_{1v} &amp;= f(x_{n},v_{n})\Delta t \\ \nonumber&#10;k_{1x} &amp;= v_{n} \Delta t \\ \nonumber&#10;k_{2v} &amp;= f\left( x_{n} + \frac{k_{1x}}{2} , v_{n} + \frac{k_{1v}}{2} \right)\Delta t \\ \nonumber&#10;k_{2x} &amp;= \left(v_{n} + \frac{k_{1v}}{2} \right) \Delta t \\ \nonumber&#10;k_{3v} &amp;= f\left( x_{n} + \frac{k_{2x}}{2} , v_{n} + \frac{k_{2v}}{2} \right)\Delta t \\ \nonumber&#10;k_{3x} &amp;= \left(v_{n} + \frac{k_{2v}}{2} \right) \Delta t \\ \nonumber&#10;k_{4v} &amp;= f(x_{n}+k_{3x},v_{n}+k_{3v})\Delta t \\ \nonumber&#10;k_{4x} &amp;= (v_{n} + k_{3x}) \Delta t \\ \nonumber&#10;v_{n+1} &amp;= v_{n} + \frac{1}{6}(k_{1v}+2k_{2v}+2k_{3v}+k_{4v}) \\ \nonumber&#10;x_{n+1} &amp;= x_{n} + \frac{1}{6}(k_{1x}+2k_{2x}+2k_{3x}+k_{4x})&#10;\end{align}&#10;&#10;\end{document}"/>
  <p:tag name="IGUANATEXSIZE" val="20"/>
  <p:tag name="IGUANATEXCURSOR" val="712"/>
  <p:tag name="TRANSPARENCY" val="True"/>
  <p:tag name="FILENAME" val=""/>
  <p:tag name="LATEXENGINEID" val="0"/>
  <p:tag name="TEMPFOLDER" val="c:\temp\"/>
  <p:tag name="LATEXFORMHEIGHT" val="312"/>
  <p:tag name="LATEXFORMWIDTH" val="464.8"/>
  <p:tag name="LATEXFORMWRAP" val="True"/>
  <p:tag name="BITMAPVECTOR" val="0"/>
</p:tagLst>
</file>

<file path=ppt/theme/theme1.xml><?xml version="1.0" encoding="utf-8"?>
<a:theme xmlns:a="http://schemas.openxmlformats.org/drawingml/2006/main" name="FNAL_TemplateMac_060514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B6CED81E-951A-4DFA-9287-6DC86C25A1D3}"/>
    </a:ext>
  </a:extLst>
</a:theme>
</file>

<file path=ppt/theme/theme2.xml><?xml version="1.0" encoding="utf-8"?>
<a:theme xmlns:a="http://schemas.openxmlformats.org/drawingml/2006/main" name="Fermilab: Footer Only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3CED6F7E-0C40-4358-9557-CEEF733EC3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88092</TotalTime>
  <Words>2039</Words>
  <Application>Microsoft Office PowerPoint</Application>
  <PresentationFormat>On-screen Show (4:3)</PresentationFormat>
  <Paragraphs>517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Helvetica</vt:lpstr>
      <vt:lpstr>Lucida Console</vt:lpstr>
      <vt:lpstr>Times New Roman</vt:lpstr>
      <vt:lpstr>FNAL_TemplateMac_060514</vt:lpstr>
      <vt:lpstr>Fermilab: Footer Only</vt:lpstr>
      <vt:lpstr>Lecture 3: Numerical Integrators, Symplecticity,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Sandbox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IOTA Optics Update: Flexibility for Experiments</dc:title>
  <dc:creator>Alexander L. Romanov x 13883N</dc:creator>
  <cp:lastModifiedBy>jseldredphysics@gmail.com</cp:lastModifiedBy>
  <cp:revision>1024</cp:revision>
  <cp:lastPrinted>2014-01-20T19:40:21Z</cp:lastPrinted>
  <dcterms:created xsi:type="dcterms:W3CDTF">2016-06-09T21:29:32Z</dcterms:created>
  <dcterms:modified xsi:type="dcterms:W3CDTF">2022-02-09T17:53:56Z</dcterms:modified>
</cp:coreProperties>
</file>